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8" r:id="rId5"/>
    <p:sldId id="266" r:id="rId6"/>
    <p:sldId id="261" r:id="rId7"/>
    <p:sldId id="262" r:id="rId8"/>
    <p:sldId id="269" r:id="rId9"/>
    <p:sldId id="264" r:id="rId10"/>
    <p:sldId id="267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6D6EC"/>
    <a:srgbClr val="FCF2F9"/>
    <a:srgbClr val="F0B6DD"/>
    <a:srgbClr val="FAFAFA"/>
    <a:srgbClr val="FF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2520" y="-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photar.ru/wp-content/uploads/2018/10/jakob-owens-168413-unsplas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4488" y="-4"/>
            <a:ext cx="12792246" cy="8528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8763" y="1448608"/>
            <a:ext cx="8538357" cy="2486180"/>
          </a:xfrm>
        </p:spPr>
        <p:txBody>
          <a:bodyPr>
            <a:normAutofit/>
          </a:bodyPr>
          <a:lstStyle/>
          <a:p>
            <a:pPr algn="r"/>
            <a:r>
              <a:rPr lang="ru-RU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Основы фотографии. Фотограф.</a:t>
            </a:r>
            <a:endParaRPr lang="ru-RU" sz="6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38185" y="359028"/>
            <a:ext cx="56429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учреждение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дополнительного образования г. Мурманска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Центр профессиональной ориентации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ПрофCтарт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Предлагает пройти обучение по дополнительной общеобразовательной программе социально-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гумунитарной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направлености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C:\Users\Profstart\Desktop\logo_725d710a183a4dee4804f39bf302787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1186" y="279868"/>
            <a:ext cx="1191653" cy="10833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photar.ru/wp-content/uploads/2018/10/jakob-owens-168413-unsplas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45936" y="0"/>
            <a:ext cx="22422873" cy="19252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95742" y="1021289"/>
            <a:ext cx="8087838" cy="4170033"/>
          </a:xfrm>
        </p:spPr>
        <p:txBody>
          <a:bodyPr>
            <a:normAutofit fontScale="77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ru-RU" sz="40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Занятия проходят на базе </a:t>
            </a:r>
            <a:r>
              <a:rPr lang="ru-RU" sz="40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ЦПО «</a:t>
            </a:r>
            <a:r>
              <a:rPr lang="ru-RU" sz="4000" b="1" spc="50" dirty="0" err="1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ПрофСтарт</a:t>
            </a:r>
            <a:r>
              <a:rPr lang="ru-RU" sz="40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endParaRPr lang="ru-RU" sz="4000" b="1" spc="50" dirty="0" smtClean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Обучение бесплатное</a:t>
            </a:r>
          </a:p>
          <a:p>
            <a:pPr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за дополнительной информацией: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89991100753 (Алиса Алексеевна,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Педагог дополнительного образования.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ЦПО «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ПрофСтарт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»)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8(8152) 22-17-93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(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Центр 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профессиональной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ориентации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"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ПрофСтарт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«)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Наш сайт: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upkmuk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nubex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Мы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Вконтакте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vk.com/profstart51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photar.ru/wp-content/uploads/2018/10/jakob-owens-168413-unsplas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3612" y="-10300"/>
            <a:ext cx="10743747" cy="7162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68673" y="271635"/>
            <a:ext cx="5149167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i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Благодарим </a:t>
            </a:r>
          </a:p>
          <a:p>
            <a:pPr algn="ctr"/>
            <a:r>
              <a:rPr lang="ru-RU" sz="6600" b="1" i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 внимание!</a:t>
            </a:r>
            <a:endParaRPr lang="ru-RU" sz="6600" b="1" i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.poembook.ru/theme/03/a2/0b/7f210c86783b610f0e974deb0151b58136d8747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127" y="0"/>
            <a:ext cx="9244567" cy="7263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61258" y="173904"/>
            <a:ext cx="685206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 smtClean="0"/>
              <a:t>Дополнительная </a:t>
            </a:r>
            <a:r>
              <a:rPr lang="ru-RU" sz="2000" dirty="0" smtClean="0"/>
              <a:t>общеобразовательная </a:t>
            </a:r>
          </a:p>
          <a:p>
            <a:pPr algn="r"/>
            <a:r>
              <a:rPr lang="ru-RU" sz="2000" dirty="0" err="1" smtClean="0"/>
              <a:t>общеразвивающая</a:t>
            </a:r>
            <a:r>
              <a:rPr lang="ru-RU" sz="2000" dirty="0" smtClean="0"/>
              <a:t> программа </a:t>
            </a:r>
          </a:p>
          <a:p>
            <a:pPr algn="r"/>
            <a:r>
              <a:rPr lang="ru-RU" sz="2000" dirty="0" smtClean="0"/>
              <a:t>социально-гуманитарной направленности</a:t>
            </a:r>
          </a:p>
          <a:p>
            <a:pPr algn="r"/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«Основы фотографии.</a:t>
            </a:r>
          </a:p>
          <a:p>
            <a:pPr algn="r"/>
            <a:r>
              <a:rPr lang="ru-RU" sz="4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Ф</a:t>
            </a:r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отограф</a:t>
            </a:r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»</a:t>
            </a:r>
            <a:endParaRPr lang="ru-RU" sz="48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  <a:p>
            <a:pPr algn="ctr"/>
            <a:endParaRPr lang="ru-RU" sz="8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призвана помочь учащимся общеобразовательных школ расширить представления  о мире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фотографии, </a:t>
            </a:r>
            <a:r>
              <a:rPr lang="ru-RU" sz="2000" dirty="0"/>
              <a:t>приобщить обучающихся к фотографии во всех её аспектах, привить художественный вкус, а в последствии самоопределиться и </a:t>
            </a:r>
            <a:r>
              <a:rPr lang="ru-RU" sz="2000" dirty="0" err="1"/>
              <a:t>самореализоваться</a:t>
            </a:r>
            <a:r>
              <a:rPr lang="ru-RU" sz="2000" dirty="0"/>
              <a:t> во взрослой жизни. </a:t>
            </a:r>
          </a:p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4383" y="4541664"/>
            <a:ext cx="509451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Возраст учащихся: </a:t>
            </a:r>
            <a:r>
              <a:rPr kumimoji="0" lang="ru-RU" sz="2000" b="1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13-17 </a:t>
            </a:r>
            <a:r>
              <a:rPr kumimoji="0" lang="ru-RU" sz="2000" b="1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лет</a:t>
            </a:r>
            <a:endParaRPr kumimoji="0" lang="ru-RU" sz="2000" b="1" i="1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Срок реализации программы: </a:t>
            </a:r>
            <a:r>
              <a:rPr lang="ru-RU" sz="2000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sz="2000" b="1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год</a:t>
            </a:r>
            <a:endParaRPr kumimoji="0" lang="ru-RU" sz="2000" b="1" i="1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s.poembook.ru/theme/03/a2/0b/7f210c86783b610f0e974deb0151b58136d8747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93276" cy="11565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959410" y="619887"/>
            <a:ext cx="2583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Цель программы: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00347" y="1134669"/>
            <a:ext cx="56704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формирование у обучающихся знаний о мире профессий и создание условий для успешной профориентации младших подростков в будущем.</a:t>
            </a:r>
            <a:endParaRPr lang="ru-RU" sz="20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71899" y="660719"/>
            <a:ext cx="7802087" cy="434428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Цель программы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</a:p>
          <a:p>
            <a:pPr marL="342900" indent="-342900" algn="just">
              <a:buFontTx/>
              <a:buChar char="-"/>
            </a:pPr>
            <a:r>
              <a:rPr lang="ru-RU" sz="2400" dirty="0" smtClean="0"/>
              <a:t>развитие </a:t>
            </a:r>
            <a:r>
              <a:rPr lang="ru-RU" sz="2400" dirty="0"/>
              <a:t>творческих и познавательных способностей; </a:t>
            </a:r>
            <a:endParaRPr lang="ru-RU" sz="2400" dirty="0" smtClean="0"/>
          </a:p>
          <a:p>
            <a:pPr marL="342900" indent="-342900" algn="just">
              <a:buFontTx/>
              <a:buChar char="-"/>
            </a:pPr>
            <a:r>
              <a:rPr lang="ru-RU" sz="2400" dirty="0" smtClean="0"/>
              <a:t>расширение </a:t>
            </a:r>
            <a:r>
              <a:rPr lang="ru-RU" sz="2400" dirty="0"/>
              <a:t>кругозора и формирования художественного и эстетического вкуса; </a:t>
            </a:r>
            <a:endParaRPr lang="ru-RU" sz="2400" dirty="0" smtClean="0"/>
          </a:p>
          <a:p>
            <a:pPr marL="342900" indent="-342900" algn="just"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/>
              <a:t>совершенствования мастерства фотосъемки путем использования современных технологий и оборудования; </a:t>
            </a:r>
            <a:endParaRPr lang="ru-RU" sz="2400" dirty="0" smtClean="0"/>
          </a:p>
          <a:p>
            <a:pPr marL="342900" indent="-342900" algn="just">
              <a:buFontTx/>
              <a:buChar char="-"/>
            </a:pPr>
            <a:r>
              <a:rPr lang="ru-RU" sz="2400" dirty="0" smtClean="0"/>
              <a:t>профессиональное </a:t>
            </a:r>
            <a:r>
              <a:rPr lang="ru-RU" sz="2400" dirty="0"/>
              <a:t>самоопределения</a:t>
            </a:r>
            <a:r>
              <a:rPr lang="ru-RU" sz="2400" dirty="0" smtClean="0"/>
              <a:t>;</a:t>
            </a:r>
          </a:p>
          <a:p>
            <a:pPr marL="342900" indent="-342900" algn="just">
              <a:buFontTx/>
              <a:buChar char="-"/>
            </a:pPr>
            <a:r>
              <a:rPr lang="ru-RU" sz="2400" dirty="0"/>
              <a:t>ф</a:t>
            </a:r>
            <a:r>
              <a:rPr lang="ru-RU" sz="2400" dirty="0" smtClean="0"/>
              <a:t>ормирование творческого и коммерческого портфолио.</a:t>
            </a:r>
          </a:p>
          <a:p>
            <a:pPr algn="just"/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s.poembook.ru/theme/03/a2/0b/7f210c86783b610f0e974deb0151b58136d8747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93276" cy="11565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914400" y="643639"/>
            <a:ext cx="5474525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Задачи программы:</a:t>
            </a:r>
            <a:endParaRPr lang="ru-RU" sz="3600" b="1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55963" y="1506839"/>
            <a:ext cx="703613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-обучение </a:t>
            </a:r>
            <a:r>
              <a:rPr lang="ru-RU" dirty="0"/>
              <a:t>теоретическим основам в области фотографического искусства;</a:t>
            </a:r>
          </a:p>
          <a:p>
            <a:pPr lvl="0"/>
            <a:r>
              <a:rPr lang="ru-RU" dirty="0" smtClean="0"/>
              <a:t>-обучение </a:t>
            </a:r>
            <a:r>
              <a:rPr lang="ru-RU" dirty="0"/>
              <a:t>работе с цифровой фототехникой;</a:t>
            </a:r>
          </a:p>
          <a:p>
            <a:pPr lvl="0"/>
            <a:r>
              <a:rPr lang="ru-RU" dirty="0" smtClean="0"/>
              <a:t>-обучение </a:t>
            </a:r>
            <a:r>
              <a:rPr lang="ru-RU" dirty="0"/>
              <a:t>основам композиции в фотографии;</a:t>
            </a:r>
          </a:p>
          <a:p>
            <a:pPr lvl="0"/>
            <a:r>
              <a:rPr lang="ru-RU" dirty="0"/>
              <a:t>знакомства с различными жанрами фотографии;</a:t>
            </a:r>
          </a:p>
          <a:p>
            <a:pPr lvl="0"/>
            <a:r>
              <a:rPr lang="ru-RU" dirty="0" smtClean="0"/>
              <a:t>-обучение </a:t>
            </a:r>
            <a:r>
              <a:rPr lang="ru-RU" dirty="0"/>
              <a:t>самостоятельной организации фотопроектов;</a:t>
            </a:r>
          </a:p>
          <a:p>
            <a:pPr lvl="0"/>
            <a:r>
              <a:rPr lang="ru-RU" dirty="0" smtClean="0"/>
              <a:t>-обучение </a:t>
            </a:r>
            <a:r>
              <a:rPr lang="ru-RU" dirty="0"/>
              <a:t>работе с графическими редакторами;</a:t>
            </a:r>
          </a:p>
          <a:p>
            <a:pPr lvl="0"/>
            <a:r>
              <a:rPr lang="ru-RU" dirty="0" smtClean="0"/>
              <a:t>-обучение </a:t>
            </a:r>
            <a:r>
              <a:rPr lang="ru-RU" dirty="0"/>
              <a:t>технологии подготовки фотографий к печати;</a:t>
            </a:r>
          </a:p>
          <a:p>
            <a:pPr lvl="0"/>
            <a:r>
              <a:rPr lang="ru-RU" dirty="0" smtClean="0"/>
              <a:t>-знакомство </a:t>
            </a:r>
            <a:r>
              <a:rPr lang="ru-RU" dirty="0"/>
              <a:t>с коммерческой фотографией, как со способом заработка.</a:t>
            </a:r>
          </a:p>
          <a:p>
            <a:pPr lvl="0"/>
            <a:r>
              <a:rPr lang="ru-RU" dirty="0" smtClean="0"/>
              <a:t>-знакомство </a:t>
            </a:r>
            <a:r>
              <a:rPr lang="ru-RU" dirty="0"/>
              <a:t>с правовыми аспектами работы фотографа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-формирование </a:t>
            </a:r>
            <a:r>
              <a:rPr lang="ru-RU" dirty="0"/>
              <a:t>навыков самостоятельной творческой работы;</a:t>
            </a:r>
          </a:p>
          <a:p>
            <a:pPr lvl="0"/>
            <a:r>
              <a:rPr lang="ru-RU" dirty="0" smtClean="0"/>
              <a:t>-развитие </a:t>
            </a:r>
            <a:r>
              <a:rPr lang="ru-RU" dirty="0"/>
              <a:t>чувственно-эмоционального отношения к объектам </a:t>
            </a:r>
            <a:r>
              <a:rPr lang="ru-RU" dirty="0" smtClean="0"/>
              <a:t>фотосъёмки</a:t>
            </a:r>
          </a:p>
          <a:p>
            <a:pPr lvl="0"/>
            <a:r>
              <a:rPr lang="ru-RU" dirty="0" smtClean="0"/>
              <a:t>-воспитание </a:t>
            </a:r>
            <a:r>
              <a:rPr lang="ru-RU" dirty="0"/>
              <a:t>у детей положительных личностных и коммуникативных качеств;</a:t>
            </a:r>
          </a:p>
          <a:p>
            <a:pPr lvl="0"/>
            <a:r>
              <a:rPr lang="ru-RU" dirty="0" smtClean="0"/>
              <a:t>-воспитание </a:t>
            </a:r>
            <a:r>
              <a:rPr lang="ru-RU" dirty="0"/>
              <a:t>настойчивости, целеустремлённости и ответственности за достижение высоких творческих результатов.</a:t>
            </a:r>
          </a:p>
          <a:p>
            <a:pPr lvl="0"/>
            <a:endParaRPr lang="ru-RU" dirty="0"/>
          </a:p>
          <a:p>
            <a:pPr lvl="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s.poembook.ru/theme/03/a2/0b/7f210c86783b610f0e974deb0151b58136d8747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93276" cy="11565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9957" y="2668941"/>
            <a:ext cx="313582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Принципы:</a:t>
            </a:r>
            <a:endParaRPr lang="ru-RU" sz="5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3767" y="835676"/>
            <a:ext cx="3253840" cy="20836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доступность, познавательность и наглядность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65018" y="3778778"/>
            <a:ext cx="3253840" cy="20836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сочетание теоретических и практических форм деятельности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78878" y="867344"/>
            <a:ext cx="3253840" cy="20836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Поддержка творчества и инициативности обучающихся</a:t>
            </a:r>
            <a:endParaRPr lang="ru-RU" sz="24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831278" y="3778778"/>
            <a:ext cx="3253840" cy="20836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усиление прикладной направленности обучения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s.poembook.ru/theme/03/a2/0b/7f210c86783b610f0e974deb0151b58136d8747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93276" cy="11565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398" y="234499"/>
            <a:ext cx="7886700" cy="1012412"/>
          </a:xfrm>
        </p:spPr>
        <p:txBody>
          <a:bodyPr/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66FF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onotype Corsiva" pitchFamily="66" charset="0"/>
              </a:rPr>
              <a:t>Формы занятий: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108860" y="581900"/>
            <a:ext cx="4631377" cy="207818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Практическая деятельность:</a:t>
            </a:r>
          </a:p>
          <a:p>
            <a:pPr algn="ctr"/>
            <a:r>
              <a:rPr lang="ru-RU" dirty="0" smtClean="0"/>
              <a:t>(фотосъемка различных жанров и в различных условиях)</a:t>
            </a:r>
            <a:endParaRPr lang="ru-RU" dirty="0" smtClean="0"/>
          </a:p>
        </p:txBody>
      </p:sp>
      <p:sp>
        <p:nvSpPr>
          <p:cNvPr id="6" name="Овал 5"/>
          <p:cNvSpPr/>
          <p:nvPr/>
        </p:nvSpPr>
        <p:spPr>
          <a:xfrm>
            <a:off x="354280" y="4486894"/>
            <a:ext cx="4631377" cy="207818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совместно-распределенная учебная деятельность (парная и групповая работа)</a:t>
            </a:r>
          </a:p>
        </p:txBody>
      </p:sp>
      <p:sp>
        <p:nvSpPr>
          <p:cNvPr id="7" name="Овал 6"/>
          <p:cNvSpPr/>
          <p:nvPr/>
        </p:nvSpPr>
        <p:spPr>
          <a:xfrm>
            <a:off x="2173171" y="2513613"/>
            <a:ext cx="4631377" cy="207818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творческая деятельность (художественное творчество, </a:t>
            </a:r>
            <a:r>
              <a:rPr lang="ru-RU" dirty="0" smtClean="0"/>
              <a:t>организация фото</a:t>
            </a:r>
            <a:r>
              <a:rPr lang="ru-RU" dirty="0" smtClean="0"/>
              <a:t>-проектов</a:t>
            </a:r>
            <a:r>
              <a:rPr lang="ru-RU" dirty="0" smtClean="0"/>
              <a:t>)</a:t>
            </a:r>
          </a:p>
        </p:txBody>
      </p:sp>
      <p:pic>
        <p:nvPicPr>
          <p:cNvPr id="4098" name="Picture 2" descr="https://phonoteka.org/uploads/posts/2021-05/1622110094_3-phonoteka_org-p-fotoapparat-art-krasivo-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85" y="1164378"/>
            <a:ext cx="1840078" cy="1840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s.poembook.ru/theme/03/a2/0b/7f210c86783b610f0e974deb0151b58136d8747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21330" y="-1567076"/>
            <a:ext cx="14493276" cy="11565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415639" y="1436919"/>
            <a:ext cx="8182099" cy="320633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92" y="246370"/>
            <a:ext cx="7494072" cy="1325563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onotype Corsiva" pitchFamily="66" charset="0"/>
              </a:rPr>
              <a:t>Планируемые </a:t>
            </a:r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onotype Corsiva" pitchFamily="66" charset="0"/>
              </a:rPr>
              <a:t>результаты: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718750"/>
            <a:ext cx="7886700" cy="31501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7200" b="1" dirty="0" smtClean="0"/>
              <a:t>Будут знать</a:t>
            </a:r>
            <a:r>
              <a:rPr lang="ru-RU" sz="7200" b="1" dirty="0"/>
              <a:t>:</a:t>
            </a:r>
            <a:endParaRPr lang="ru-RU" sz="7200" dirty="0"/>
          </a:p>
          <a:p>
            <a:pPr lvl="0"/>
            <a:r>
              <a:rPr lang="ru-RU" sz="7200" dirty="0" smtClean="0"/>
              <a:t>теоретические </a:t>
            </a:r>
            <a:r>
              <a:rPr lang="ru-RU" sz="7200" dirty="0"/>
              <a:t>основы в области фотографии;</a:t>
            </a:r>
          </a:p>
          <a:p>
            <a:pPr lvl="0"/>
            <a:r>
              <a:rPr lang="ru-RU" sz="7200" dirty="0"/>
              <a:t>жанры фотографии;</a:t>
            </a:r>
          </a:p>
          <a:p>
            <a:pPr lvl="0"/>
            <a:r>
              <a:rPr lang="ru-RU" sz="7200" dirty="0"/>
              <a:t>основы композиции; художественно-выразительные средства фотографии;</a:t>
            </a:r>
          </a:p>
          <a:p>
            <a:pPr lvl="0"/>
            <a:r>
              <a:rPr lang="ru-RU" sz="7200" dirty="0"/>
              <a:t>устройство и основные характеристики различных типов фотоаппаратуры</a:t>
            </a:r>
            <a:r>
              <a:rPr lang="ru-RU" sz="7200" dirty="0" smtClean="0"/>
              <a:t>;</a:t>
            </a:r>
            <a:endParaRPr lang="ru-RU" sz="7200" dirty="0"/>
          </a:p>
          <a:p>
            <a:pPr marL="0" indent="0">
              <a:buNone/>
            </a:pPr>
            <a:r>
              <a:rPr lang="ru-RU" sz="7200" b="1" dirty="0" smtClean="0"/>
              <a:t>Будут Уметь</a:t>
            </a:r>
            <a:r>
              <a:rPr lang="ru-RU" sz="7200" b="1" dirty="0"/>
              <a:t>:</a:t>
            </a:r>
            <a:endParaRPr lang="ru-RU" sz="7200" dirty="0"/>
          </a:p>
          <a:p>
            <a:pPr lvl="0"/>
            <a:r>
              <a:rPr lang="ru-RU" sz="7200" dirty="0"/>
              <a:t>правильно обращаться с фотокамерами различных типов;</a:t>
            </a:r>
          </a:p>
          <a:p>
            <a:pPr lvl="0"/>
            <a:r>
              <a:rPr lang="ru-RU" sz="7200" dirty="0"/>
              <a:t>проводить съёмку в различных жанрах и условиях;</a:t>
            </a:r>
          </a:p>
          <a:p>
            <a:pPr lvl="0"/>
            <a:r>
              <a:rPr lang="ru-RU" sz="7200" dirty="0"/>
              <a:t>работать с графическим редактором </a:t>
            </a:r>
            <a:r>
              <a:rPr lang="ru-RU" sz="7200" dirty="0" err="1"/>
              <a:t>Photoshop</a:t>
            </a:r>
            <a:r>
              <a:rPr lang="ru-RU" sz="7200" dirty="0" smtClean="0"/>
              <a:t>;</a:t>
            </a:r>
          </a:p>
          <a:p>
            <a:pPr lvl="0"/>
            <a:r>
              <a:rPr lang="ru-RU" sz="7200" dirty="0" smtClean="0"/>
              <a:t>Самостоятельно разрабатывать и вести фотопроекты.</a:t>
            </a:r>
            <a:endParaRPr lang="ru-RU" sz="72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s.poembook.ru/theme/03/a2/0b/7f210c86783b610f0e974deb0151b58136d8747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93276" cy="11565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32516" y="546284"/>
            <a:ext cx="4215740" cy="61038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1.Сущность </a:t>
            </a:r>
            <a:r>
              <a:rPr lang="ru-RU" b="1" dirty="0"/>
              <a:t>фотографии. Основные </a:t>
            </a:r>
            <a:r>
              <a:rPr lang="ru-RU" b="1" dirty="0" smtClean="0"/>
              <a:t>жанры.</a:t>
            </a:r>
          </a:p>
          <a:p>
            <a:r>
              <a:rPr lang="ru-RU" dirty="0" smtClean="0"/>
              <a:t>Смысл</a:t>
            </a:r>
            <a:r>
              <a:rPr lang="ru-RU" dirty="0"/>
              <a:t>, концепция и наполнение </a:t>
            </a:r>
            <a:r>
              <a:rPr lang="ru-RU" dirty="0" smtClean="0"/>
              <a:t>снимка. </a:t>
            </a:r>
            <a:r>
              <a:rPr lang="ru-RU" dirty="0"/>
              <a:t>Ресурсы для вдохновения </a:t>
            </a:r>
            <a:r>
              <a:rPr lang="ru-RU" dirty="0" smtClean="0"/>
              <a:t>фотографа</a:t>
            </a:r>
          </a:p>
          <a:p>
            <a:r>
              <a:rPr lang="ru-RU" b="1" dirty="0" smtClean="0"/>
              <a:t>3.Знакомство </a:t>
            </a:r>
            <a:r>
              <a:rPr lang="ru-RU" b="1" dirty="0"/>
              <a:t>с </a:t>
            </a:r>
            <a:r>
              <a:rPr lang="ru-RU" b="1" dirty="0" smtClean="0"/>
              <a:t>техникой.</a:t>
            </a:r>
          </a:p>
          <a:p>
            <a:r>
              <a:rPr lang="ru-RU" dirty="0"/>
              <a:t>Виды техники для создания фото. Форматы </a:t>
            </a:r>
            <a:r>
              <a:rPr lang="ru-RU" dirty="0" smtClean="0"/>
              <a:t>фотографий </a:t>
            </a:r>
            <a:r>
              <a:rPr lang="ru-RU" dirty="0"/>
              <a:t>Настройки фотокамеры. Основные режимы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4.Основы композиции.</a:t>
            </a:r>
          </a:p>
          <a:p>
            <a:r>
              <a:rPr lang="ru-RU" dirty="0"/>
              <a:t>Формат, кадрирование и композиционный </a:t>
            </a:r>
            <a:r>
              <a:rPr lang="ru-RU" dirty="0" smtClean="0"/>
              <a:t>центр. </a:t>
            </a:r>
            <a:r>
              <a:rPr lang="ru-RU" dirty="0"/>
              <a:t>Статика и динамика. Симметрия и </a:t>
            </a:r>
            <a:r>
              <a:rPr lang="ru-RU" dirty="0" smtClean="0"/>
              <a:t>асимметрия. </a:t>
            </a:r>
            <a:r>
              <a:rPr lang="ru-RU" dirty="0"/>
              <a:t>Черно-белое фото. Контрасты в </a:t>
            </a:r>
            <a:r>
              <a:rPr lang="ru-RU" dirty="0" smtClean="0"/>
              <a:t>кадре. Цветное </a:t>
            </a:r>
            <a:r>
              <a:rPr lang="ru-RU" dirty="0"/>
              <a:t>фото. Гармония </a:t>
            </a:r>
            <a:r>
              <a:rPr lang="ru-RU" dirty="0" smtClean="0"/>
              <a:t>цвета.</a:t>
            </a:r>
          </a:p>
          <a:p>
            <a:r>
              <a:rPr lang="ru-RU" b="1" dirty="0" smtClean="0"/>
              <a:t>5.Свет </a:t>
            </a:r>
            <a:r>
              <a:rPr lang="ru-RU" b="1" dirty="0"/>
              <a:t>в </a:t>
            </a:r>
            <a:r>
              <a:rPr lang="ru-RU" b="1" dirty="0" smtClean="0"/>
              <a:t>фотографии</a:t>
            </a:r>
          </a:p>
          <a:p>
            <a:r>
              <a:rPr lang="ru-RU" dirty="0"/>
              <a:t>Свет, как элемент </a:t>
            </a:r>
            <a:r>
              <a:rPr lang="ru-RU" dirty="0" smtClean="0"/>
              <a:t>композиции. </a:t>
            </a:r>
            <a:r>
              <a:rPr lang="ru-RU" dirty="0"/>
              <a:t>Естественное освещение и работа с </a:t>
            </a:r>
            <a:r>
              <a:rPr lang="ru-RU" dirty="0" smtClean="0"/>
              <a:t>ним. </a:t>
            </a:r>
            <a:r>
              <a:rPr lang="ru-RU" dirty="0"/>
              <a:t>Искусственное освещение и работа с </a:t>
            </a:r>
            <a:r>
              <a:rPr lang="ru-RU" dirty="0" smtClean="0"/>
              <a:t>ним.</a:t>
            </a:r>
            <a:r>
              <a:rPr lang="ru-RU" dirty="0"/>
              <a:t> Студийное освещение и работа с </a:t>
            </a:r>
            <a:r>
              <a:rPr lang="ru-RU" dirty="0" smtClean="0"/>
              <a:t>ним.</a:t>
            </a:r>
            <a:endParaRPr lang="ru-RU" i="1" dirty="0"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4369" y="1365655"/>
            <a:ext cx="5083381" cy="1325563"/>
          </a:xfrm>
        </p:spPr>
        <p:txBody>
          <a:bodyPr>
            <a:noAutofit/>
          </a:bodyPr>
          <a:lstStyle/>
          <a:p>
            <a:pPr lvl="0" algn="ctr"/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onotype Corsiva" pitchFamily="66" charset="0"/>
              </a:rPr>
              <a:t>Темы </a:t>
            </a:r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onotype Corsiva" pitchFamily="66" charset="0"/>
              </a:rPr>
              <a:t>программы :</a:t>
            </a:r>
            <a:r>
              <a:rPr lang="ru-RU" sz="5400" dirty="0" smtClean="0">
                <a:solidFill>
                  <a:srgbClr val="66FFFF"/>
                </a:solidFill>
                <a:latin typeface="Monotype Corsiva" pitchFamily="66" charset="0"/>
              </a:rPr>
              <a:t/>
            </a:r>
            <a:br>
              <a:rPr lang="ru-RU" sz="5400" dirty="0" smtClean="0">
                <a:solidFill>
                  <a:srgbClr val="66FFFF"/>
                </a:solidFill>
                <a:latin typeface="Monotype Corsiva" pitchFamily="66" charset="0"/>
              </a:rPr>
            </a:br>
            <a:endParaRPr lang="ru-RU" sz="5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26385" y="2642261"/>
            <a:ext cx="4215740" cy="400198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6. Основы </a:t>
            </a:r>
            <a:r>
              <a:rPr lang="ru-RU" b="1" dirty="0"/>
              <a:t>обработки </a:t>
            </a:r>
            <a:r>
              <a:rPr lang="ru-RU" b="1" dirty="0" smtClean="0"/>
              <a:t>фотографии</a:t>
            </a:r>
          </a:p>
          <a:p>
            <a:r>
              <a:rPr lang="ru-RU" dirty="0"/>
              <a:t>Программное обеспечение </a:t>
            </a:r>
            <a:r>
              <a:rPr lang="ru-RU" dirty="0" smtClean="0"/>
              <a:t>фотографа.</a:t>
            </a:r>
            <a:r>
              <a:rPr lang="ru-RU" dirty="0"/>
              <a:t> Перенос и хранение файлов. </a:t>
            </a:r>
            <a:r>
              <a:rPr lang="ru-RU" dirty="0" smtClean="0"/>
              <a:t>Конвертирование. </a:t>
            </a:r>
            <a:r>
              <a:rPr lang="ru-RU" dirty="0"/>
              <a:t>Основные инструменты программы </a:t>
            </a:r>
            <a:r>
              <a:rPr lang="en-US" dirty="0" smtClean="0"/>
              <a:t>Photoshop</a:t>
            </a:r>
            <a:r>
              <a:rPr lang="ru-RU" dirty="0" smtClean="0"/>
              <a:t>.</a:t>
            </a:r>
          </a:p>
          <a:p>
            <a:r>
              <a:rPr lang="ru-RU" b="1" dirty="0"/>
              <a:t>Коммерческая </a:t>
            </a:r>
            <a:r>
              <a:rPr lang="ru-RU" b="1" dirty="0" smtClean="0"/>
              <a:t>фотография.</a:t>
            </a:r>
          </a:p>
          <a:p>
            <a:r>
              <a:rPr lang="ru-RU" dirty="0"/>
              <a:t>Варианты монетизации </a:t>
            </a:r>
            <a:r>
              <a:rPr lang="ru-RU" dirty="0" smtClean="0"/>
              <a:t>фотоискусства. </a:t>
            </a:r>
            <a:r>
              <a:rPr lang="ru-RU" dirty="0"/>
              <a:t>Правовые основы для </a:t>
            </a:r>
            <a:r>
              <a:rPr lang="ru-RU" dirty="0" err="1" smtClean="0"/>
              <a:t>фотографаж</a:t>
            </a:r>
            <a:r>
              <a:rPr lang="ru-RU" dirty="0" smtClean="0"/>
              <a:t>. </a:t>
            </a:r>
            <a:r>
              <a:rPr lang="ru-RU" dirty="0"/>
              <a:t>Психология работы с </a:t>
            </a:r>
            <a:r>
              <a:rPr lang="ru-RU" dirty="0" smtClean="0"/>
              <a:t>клиентом.</a:t>
            </a:r>
            <a:endParaRPr lang="ru-RU" i="1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photar.ru/wp-content/uploads/2018/10/jakob-owens-168413-unsplas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89773" y="-2530951"/>
            <a:ext cx="19480037" cy="11759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653145" y="2018805"/>
            <a:ext cx="7920841" cy="266007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4277" y="2336265"/>
            <a:ext cx="7886700" cy="2568245"/>
          </a:xfrm>
        </p:spPr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dirty="0" smtClean="0"/>
              <a:t>Дополнительная общеобразовательная</a:t>
            </a:r>
            <a:r>
              <a:rPr lang="en-US" dirty="0" smtClean="0"/>
              <a:t> </a:t>
            </a:r>
            <a:r>
              <a:rPr lang="ru-RU" dirty="0" err="1" smtClean="0"/>
              <a:t>общеразвивающая</a:t>
            </a:r>
            <a:r>
              <a:rPr lang="ru-RU" dirty="0" smtClean="0"/>
              <a:t> программа социально-гуманитарной направленности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«Основы фотографии. </a:t>
            </a:r>
            <a:r>
              <a:rPr lang="ru-RU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Фотограф</a:t>
            </a:r>
            <a:r>
              <a:rPr lang="ru-RU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»</a:t>
            </a:r>
            <a:r>
              <a:rPr lang="en-US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dirty="0" smtClean="0"/>
              <a:t>- </a:t>
            </a:r>
            <a:r>
              <a:rPr lang="ru-RU" dirty="0" smtClean="0"/>
              <a:t>это шаг на пути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2400" b="1" i="1" dirty="0" smtClean="0"/>
              <a:t>профессионального самоопределения ребёнка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534</Words>
  <Application>Microsoft Office PowerPoint</Application>
  <PresentationFormat>Экран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Основы фотографии. Фотограф.</vt:lpstr>
      <vt:lpstr>Презентация PowerPoint</vt:lpstr>
      <vt:lpstr>Презентация PowerPoint</vt:lpstr>
      <vt:lpstr>Презентация PowerPoint</vt:lpstr>
      <vt:lpstr>Принципы:</vt:lpstr>
      <vt:lpstr>Формы занятий:</vt:lpstr>
      <vt:lpstr>Планируемые результаты:</vt:lpstr>
      <vt:lpstr>Темы  программы : 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AppleGrep</cp:lastModifiedBy>
  <cp:revision>47</cp:revision>
  <dcterms:created xsi:type="dcterms:W3CDTF">2014-11-21T11:00:06Z</dcterms:created>
  <dcterms:modified xsi:type="dcterms:W3CDTF">2021-10-24T09:11:00Z</dcterms:modified>
</cp:coreProperties>
</file>