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8" r:id="rId4"/>
    <p:sldId id="268" r:id="rId5"/>
    <p:sldId id="266" r:id="rId6"/>
    <p:sldId id="261" r:id="rId7"/>
    <p:sldId id="262" r:id="rId8"/>
    <p:sldId id="270" r:id="rId9"/>
    <p:sldId id="269" r:id="rId10"/>
    <p:sldId id="260" r:id="rId11"/>
    <p:sldId id="264" r:id="rId12"/>
    <p:sldId id="267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6D6EC"/>
    <a:srgbClr val="FCF2F9"/>
    <a:srgbClr val="F0B6DD"/>
    <a:srgbClr val="FAFAFA"/>
    <a:srgbClr val="FF0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2442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20BB889-9D34-4BBB-8EBF-7B432ADE08F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20BB889-9D34-4BBB-8EBF-7B432ADE08F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61" name="Рисунок 6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https://thumbs.dreamstime.com/b/%D1%88%D0%B8%D1%82%D1%8C-%D0%B0%D0%BA%D1%81%D0%B5%D1%81%D1%81%D1%83%D0%B0%D1%80%D1%8B-%D0%B8-%D1%82%D0%BA%D0%B0%D0%BD%D1%8C-%D0%BD%D0%B0-%D0%B3%D0%BE%D0%BB%D1%83%D0%B1%D0%BE%D0%B9-%D0%BF%D1%80%D0%B5%D0%B4%D0%BF%D0%BE%D1%81%D1%8B%D0%BB%D0%BA%D0%B5-%D0%BF%D0%BE%D1%82%D0%BE%D0%BA%D0%B8-%D0%B8%D0%B3%D0%BB%D0%B0-%D1%81%D0%B0%D0%BD%D1%82%D0%B8%D0%BC%D0%B5%D1%82%D1%80-1518471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3838" y="0"/>
            <a:ext cx="10489016" cy="6988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52380" y="1141103"/>
            <a:ext cx="5002302" cy="2003890"/>
          </a:xfrm>
        </p:spPr>
        <p:txBody>
          <a:bodyPr>
            <a:normAutofit/>
          </a:bodyPr>
          <a:lstStyle/>
          <a:p>
            <a:r>
              <a:rPr lang="ru-RU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ПрофВыбор.Шить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PROSTO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.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38185" y="359028"/>
            <a:ext cx="56429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учреждение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дополнительного образования г. Мурманска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Центр профессиональной ориентации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ПрофCтарт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C:\Users\Profstart\Desktop\logo_725d710a183a4dee4804f39bf302787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1186" y="279868"/>
            <a:ext cx="1191653" cy="10833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2" name="Picture 2" descr="https://darshoes.ru/800/600/https/www.thebalancecareers.com/thmb/uNwdWxoTDKl3rWFQ5RH6md_CpLs=/5760x3840/filters:fill(auto,1)/GettyImages-558270629-576dfd6e3df78cb62caf05c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36936" y="3004457"/>
            <a:ext cx="5644167" cy="3762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svaomos.news/upload/iblock/1ca/1ca62e75e1369df912ebcdba34c9fa1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558125" y="0"/>
            <a:ext cx="102849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159" y="151370"/>
            <a:ext cx="5083381" cy="1325563"/>
          </a:xfrm>
        </p:spPr>
        <p:txBody>
          <a:bodyPr>
            <a:normAutofit/>
          </a:bodyPr>
          <a:lstStyle/>
          <a:p>
            <a:pPr lvl="0" algn="ctr"/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66FF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Monotype Corsiva" pitchFamily="66" charset="0"/>
              </a:rPr>
              <a:t>Темы программы  (2 модуль) :</a:t>
            </a:r>
            <a:r>
              <a:rPr lang="ru-RU" sz="3200" dirty="0" smtClean="0">
                <a:solidFill>
                  <a:srgbClr val="66FFFF"/>
                </a:solidFill>
                <a:latin typeface="Monotype Corsiva" pitchFamily="66" charset="0"/>
              </a:rPr>
              <a:t/>
            </a:r>
            <a:br>
              <a:rPr lang="ru-RU" sz="3200" dirty="0" smtClean="0">
                <a:solidFill>
                  <a:srgbClr val="66FFFF"/>
                </a:solidFill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67010" y="1033156"/>
            <a:ext cx="4215740" cy="54270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 smtClean="0"/>
              <a:t>1.Технология </a:t>
            </a:r>
            <a:r>
              <a:rPr lang="ru-RU" sz="2400" dirty="0"/>
              <a:t>изготовление проекта творческой </a:t>
            </a:r>
            <a:r>
              <a:rPr lang="ru-RU" sz="2400" dirty="0" smtClean="0"/>
              <a:t>модели</a:t>
            </a:r>
          </a:p>
          <a:p>
            <a:r>
              <a:rPr lang="ru-RU" sz="2400" dirty="0" smtClean="0"/>
              <a:t>2.Основы </a:t>
            </a:r>
            <a:r>
              <a:rPr lang="ru-RU" sz="2400" dirty="0"/>
              <a:t>конструирования, моделирования и художественного оформления </a:t>
            </a:r>
            <a:r>
              <a:rPr lang="ru-RU" sz="2400" dirty="0" smtClean="0"/>
              <a:t>одежды</a:t>
            </a:r>
          </a:p>
          <a:p>
            <a:r>
              <a:rPr lang="ru-RU" sz="2400" dirty="0" smtClean="0"/>
              <a:t>3.Индивидуальный проект. Разработка коллекции.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evenor.ee/wp-content/uploads/2017/04/School-17-1052x70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07221" y="-667244"/>
            <a:ext cx="9558441" cy="6360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0" y="4762005"/>
            <a:ext cx="9144000" cy="2094703"/>
          </a:xfrm>
          <a:prstGeom prst="roundRect">
            <a:avLst/>
          </a:prstGeom>
          <a:solidFill>
            <a:srgbClr val="FFCC9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8769" y="4794435"/>
            <a:ext cx="7886700" cy="2568245"/>
          </a:xfrm>
        </p:spPr>
        <p:txBody>
          <a:bodyPr>
            <a:normAutofit fontScale="92500"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dirty="0" smtClean="0"/>
              <a:t>Дополнительная общеобразовательная</a:t>
            </a:r>
            <a:r>
              <a:rPr lang="en-US" dirty="0" smtClean="0"/>
              <a:t> </a:t>
            </a:r>
            <a:r>
              <a:rPr lang="ru-RU" dirty="0" err="1" smtClean="0"/>
              <a:t>общеразвивающая</a:t>
            </a:r>
            <a:r>
              <a:rPr lang="ru-RU" dirty="0" smtClean="0"/>
              <a:t> программа социально-гуманитарной направленности</a:t>
            </a:r>
          </a:p>
          <a:p>
            <a:pPr algn="ctr">
              <a:lnSpc>
                <a:spcPct val="100000"/>
              </a:lnSpc>
              <a:buNone/>
            </a:pPr>
            <a:r>
              <a:rPr lang="ru-RU" sz="32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«</a:t>
            </a:r>
            <a:r>
              <a:rPr lang="ru-RU" sz="3200" b="1" i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Профвыбор.Шить</a:t>
            </a:r>
            <a:r>
              <a:rPr lang="en-US" sz="3200" b="1" i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Prosto</a:t>
            </a:r>
            <a:r>
              <a:rPr lang="ru-RU" sz="32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»</a:t>
            </a:r>
            <a:r>
              <a:rPr lang="en-US" sz="32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dirty="0" smtClean="0"/>
              <a:t>- </a:t>
            </a:r>
            <a:r>
              <a:rPr lang="ru-RU" dirty="0" smtClean="0"/>
              <a:t>это шаг на пути</a:t>
            </a:r>
          </a:p>
          <a:p>
            <a:pPr algn="ctr">
              <a:lnSpc>
                <a:spcPct val="100000"/>
              </a:lnSpc>
              <a:buNone/>
            </a:pPr>
            <a:r>
              <a:rPr lang="ru-RU" sz="2400" b="1" i="1" dirty="0" smtClean="0"/>
              <a:t>профессионального самоопределения ребёнка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thumbs.dreamstime.com/b/%D1%88%D0%B8%D1%82%D1%8C-%D0%B0%D0%BA%D1%81%D0%B5%D1%81%D1%81%D1%83%D0%B0%D1%80%D1%8B-%D0%B8-%D1%82%D0%BA%D0%B0%D0%BD%D1%8C-%D0%BD%D0%B0-%D0%B3%D0%BE%D0%BB%D1%83%D0%B1%D0%BE%D0%B9-%D0%BF%D1%80%D0%B5%D0%B4%D0%BF%D0%BE%D1%81%D1%8B%D0%BB%D0%BA%D0%B5-%D0%BF%D0%BE%D1%82%D0%BE%D0%BA%D0%B8-%D0%B8%D0%B3%D0%BB%D0%B0-%D1%81%D0%B0%D0%BD%D1%82%D0%B8%D0%BC%D0%B5%D1%82%D1%80-1518471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95585" y="-219119"/>
            <a:ext cx="11439585" cy="8043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29392" y="1246914"/>
            <a:ext cx="8087838" cy="4170033"/>
          </a:xfrm>
        </p:spPr>
        <p:txBody>
          <a:bodyPr>
            <a:normAutofit fontScale="70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Занятия проходят на базе </a:t>
            </a:r>
          </a:p>
          <a:p>
            <a:pPr algn="ctr">
              <a:buNone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ЦПО «</a:t>
            </a:r>
            <a:r>
              <a:rPr lang="ru-RU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ПрофСтарт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</a:t>
            </a:r>
          </a:p>
          <a:p>
            <a:pPr algn="ctr">
              <a:buNone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Обучение бесплатное</a:t>
            </a:r>
          </a:p>
          <a:p>
            <a:pPr>
              <a:buNone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00000"/>
              </a:lnSpc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за дополнительной информацией: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89991100753 (Алиса Алексеевна,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Педагог дополнительного образования. 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ЦПО «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ПрофСтарт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»)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8(8152) 22-17-93. (Центр 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профессиональной</a:t>
            </a:r>
            <a:r>
              <a:rPr lang="ru-RU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ориентации "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ПрофСтарт</a:t>
            </a:r>
            <a:r>
              <a:rPr lang="ru-RU" dirty="0">
                <a:latin typeface="Arial" pitchFamily="34" charset="0"/>
                <a:cs typeface="Arial" pitchFamily="34" charset="0"/>
              </a:rPr>
              <a:t>«)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00000"/>
              </a:lnSpc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Наш сайт: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upkmuk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nubex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ru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00000"/>
              </a:lnSpc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Мы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Вконтакте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vk.com/profstart51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thumbs.dreamstime.com/b/%D1%88%D0%B8%D1%82%D1%8C-%D0%B0%D0%BA%D1%81%D0%B5%D1%81%D1%81%D1%83%D0%B0%D1%80%D1%8B-%D0%B8-%D1%82%D0%BA%D0%B0%D0%BD%D1%8C-%D0%BD%D0%B0-%D0%B3%D0%BE%D0%BB%D1%83%D0%B1%D0%BE%D0%B9-%D0%BF%D1%80%D0%B5%D0%B4%D0%BF%D0%BE%D1%81%D1%8B%D0%BB%D0%BA%D0%B5-%D0%BF%D0%BE%D1%82%D0%BE%D0%BA%D0%B8-%D0%B8%D0%B3%D0%BB%D0%B0-%D1%81%D0%B0%D0%BD%D1%82%D0%B8%D0%BC%D0%B5%D1%82%D1%80-1518471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1937" y="-99106"/>
            <a:ext cx="10442183" cy="6957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068673" y="1482920"/>
            <a:ext cx="5149167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i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Благодарим </a:t>
            </a:r>
          </a:p>
          <a:p>
            <a:pPr algn="ctr"/>
            <a:r>
              <a:rPr lang="ru-RU" sz="6600" b="1" i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 внимание!</a:t>
            </a:r>
            <a:endParaRPr lang="ru-RU" sz="6600" b="1" i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5" name="Picture 3" descr="C:\Users\Profstart\Desktop\910ba107cdac62c9040b40730e3c9a0e3234fb3f.jpe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73184" y="3811979"/>
            <a:ext cx="5023263" cy="2648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thumbs.dreamstime.com/b/%D1%88%D0%B8%D1%82%D1%8C-%D0%B0%D0%BA%D1%81%D0%B5%D1%81%D1%81%D1%83%D0%B0%D1%80%D1%8B-%D0%B8-%D1%82%D0%BA%D0%B0%D0%BD%D1%8C-%D0%BD%D0%B0-%D0%B3%D0%BE%D0%BB%D1%83%D0%B1%D0%BE%D0%B9-%D0%BF%D1%80%D0%B5%D0%B4%D0%BF%D0%BE%D1%81%D1%8B%D0%BB%D0%BA%D0%B5-%D0%BF%D0%BE%D1%82%D0%BE%D0%BA%D0%B8-%D0%B8%D0%B3%D0%BB%D0%B0-%D1%81%D0%B0%D0%BD%D1%82%D0%B8%D0%BC%D0%B5%D1%82%D1%80-1518471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50350" y="-35627"/>
            <a:ext cx="13475038" cy="8977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318162" y="403761"/>
            <a:ext cx="685206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Дополнительная общеобразовательная </a:t>
            </a:r>
          </a:p>
          <a:p>
            <a:pPr algn="ctr"/>
            <a:r>
              <a:rPr lang="ru-RU" sz="2000" dirty="0" err="1" smtClean="0"/>
              <a:t>общеразвивающая</a:t>
            </a:r>
            <a:r>
              <a:rPr lang="ru-RU" sz="2000" dirty="0" smtClean="0"/>
              <a:t> программа </a:t>
            </a:r>
          </a:p>
          <a:p>
            <a:pPr algn="ctr"/>
            <a:r>
              <a:rPr lang="ru-RU" sz="2000" dirty="0" smtClean="0"/>
              <a:t>социально-гуманитарной направленности</a:t>
            </a:r>
          </a:p>
          <a:p>
            <a:pPr algn="ctr"/>
            <a:r>
              <a:rPr lang="ru-RU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«Шить</a:t>
            </a:r>
            <a:r>
              <a:rPr lang="en-US" sz="4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Prosto</a:t>
            </a:r>
            <a:r>
              <a:rPr lang="ru-RU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itchFamily="34" charset="0"/>
              </a:rPr>
              <a:t>»</a:t>
            </a:r>
          </a:p>
          <a:p>
            <a:pPr algn="ctr"/>
            <a:endParaRPr lang="ru-RU" sz="8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Narrow" pitchFamily="34" charset="0"/>
            </a:endParaRPr>
          </a:p>
          <a:p>
            <a:pPr algn="ctr"/>
            <a:r>
              <a:rPr lang="ru-RU" sz="2000" dirty="0"/>
              <a:t>«В человеке должно быть все прекрасно:  и лицо, и одежда, и душа, и мысли». Немалая  роль в осуществлении этого мудрого чеховского афоризма принадлежит занятиям в системе дополнительного образования детей</a:t>
            </a:r>
            <a:r>
              <a:rPr lang="ru-RU" sz="2000" dirty="0" smtClean="0"/>
              <a:t>.</a:t>
            </a:r>
            <a:r>
              <a:rPr lang="en-US" sz="2000" dirty="0" smtClean="0"/>
              <a:t> </a:t>
            </a:r>
            <a:r>
              <a:rPr lang="ru-RU" sz="2000" dirty="0"/>
              <a:t>Очень важно научить </a:t>
            </a:r>
            <a:r>
              <a:rPr lang="ru-RU" sz="2000" dirty="0" smtClean="0"/>
              <a:t>будущих взрослых культуре </a:t>
            </a:r>
            <a:r>
              <a:rPr lang="ru-RU" sz="2000" dirty="0"/>
              <a:t>труда, одежды, поведения.</a:t>
            </a:r>
          </a:p>
          <a:p>
            <a:pPr algn="ctr"/>
            <a:endParaRPr lang="ru-RU" sz="2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049486" y="4411032"/>
            <a:ext cx="509451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Возраст учащихся: 13-17 лет</a:t>
            </a:r>
            <a:endParaRPr kumimoji="0" lang="ru-RU" sz="2000" b="1" i="1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Срок реализации программы: 2 года</a:t>
            </a:r>
            <a:endParaRPr kumimoji="0" lang="ru-RU" sz="2000" b="1" i="1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thumbs.dreamstime.com/b/%D1%88%D0%B8%D1%82%D1%8C-%D0%B0%D0%BA%D1%81%D0%B5%D1%81%D1%81%D1%83%D0%B0%D1%80%D1%8B-%D0%B8-%D1%82%D0%BA%D0%B0%D0%BD%D1%8C-%D0%BD%D0%B0-%D0%B3%D0%BE%D0%BB%D1%83%D0%B1%D0%BE%D0%B9-%D0%BF%D1%80%D0%B5%D0%B4%D0%BF%D0%BE%D1%81%D1%8B%D0%BB%D0%BA%D0%B5-%D0%BF%D0%BE%D1%82%D0%BE%D0%BA%D0%B8-%D0%B8%D0%B3%D0%BB%D0%B0-%D1%81%D0%B0%D0%BD%D1%82%D0%B8%D0%BC%D0%B5%D1%82%D1%80-1518471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5856" y="-258279"/>
            <a:ext cx="11532208" cy="7683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Скругленный прямоугольник 17"/>
          <p:cNvSpPr/>
          <p:nvPr/>
        </p:nvSpPr>
        <p:spPr>
          <a:xfrm>
            <a:off x="2648198" y="3515096"/>
            <a:ext cx="6020789" cy="276695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/>
              <a:t>1 модуль - «Технология изготовления швейных изделий»</a:t>
            </a:r>
          </a:p>
          <a:p>
            <a:r>
              <a:rPr lang="ru-RU" sz="2400" dirty="0"/>
              <a:t>2 модуль- «Технология изготовления по индивидуальному проекту»</a:t>
            </a: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895055" y="548679"/>
            <a:ext cx="6552728" cy="2316131"/>
            <a:chOff x="4320" y="1152"/>
            <a:chExt cx="414" cy="402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AutoShape 8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2959410" y="619887"/>
            <a:ext cx="25839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Цель программы: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300347" y="1134669"/>
            <a:ext cx="56704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формирование </a:t>
            </a:r>
            <a:r>
              <a:rPr lang="ru-RU" sz="2000" dirty="0"/>
              <a:t>теоретических и практических знаний, необходимых для овладения швейным делом</a:t>
            </a:r>
            <a:r>
              <a:rPr lang="ru-RU" sz="2000" dirty="0" smtClean="0"/>
              <a:t>.</a:t>
            </a:r>
            <a:r>
              <a:rPr lang="ru-RU" sz="2000" dirty="0"/>
              <a:t> </a:t>
            </a:r>
            <a:r>
              <a:rPr lang="ru-RU" sz="2000" dirty="0" smtClean="0"/>
              <a:t>Развитие чувства вкуса и стиля. Подготовка к самостоятельной деятельности.</a:t>
            </a:r>
            <a:endParaRPr lang="ru-RU" sz="2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096628" y="3681741"/>
            <a:ext cx="29893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Модули программы: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thumbs.dreamstime.com/b/%D1%88%D0%B8%D1%82%D1%8C-%D0%B0%D0%BA%D1%81%D0%B5%D1%81%D1%81%D1%83%D0%B0%D1%80%D1%8B-%D0%B8-%D1%82%D0%BA%D0%B0%D0%BD%D1%8C-%D0%BD%D0%B0-%D0%B3%D0%BE%D0%BB%D1%83%D0%B1%D0%BE%D0%B9-%D0%BF%D1%80%D0%B5%D0%B4%D0%BF%D0%BE%D1%81%D1%8B%D0%BB%D0%BA%D0%B5-%D0%BF%D0%BE%D1%82%D0%BE%D0%BA%D0%B8-%D0%B8%D0%B3%D0%BB%D0%B0-%D1%81%D0%B0%D0%BD%D1%82%D0%B8%D0%BC%D0%B5%D1%82%D1%80-1518471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127" y="-136566"/>
            <a:ext cx="10498408" cy="6994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кругленный прямоугольник 15"/>
          <p:cNvSpPr/>
          <p:nvPr/>
        </p:nvSpPr>
        <p:spPr>
          <a:xfrm>
            <a:off x="285008" y="1270662"/>
            <a:ext cx="8063345" cy="54923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2" descr="логотип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5544" y="52404"/>
            <a:ext cx="1619279" cy="1512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Прямоугольник 13"/>
          <p:cNvSpPr/>
          <p:nvPr/>
        </p:nvSpPr>
        <p:spPr>
          <a:xfrm>
            <a:off x="914400" y="643639"/>
            <a:ext cx="5474525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Задачи программы: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14400" y="1419563"/>
            <a:ext cx="703613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- сформировать представления обучающихся о культуре, значении  и особенностях различных видов </a:t>
            </a:r>
            <a:r>
              <a:rPr lang="ru-RU" dirty="0" smtClean="0"/>
              <a:t>одежды</a:t>
            </a:r>
            <a:endParaRPr lang="ru-RU" dirty="0"/>
          </a:p>
          <a:p>
            <a:r>
              <a:rPr lang="ru-RU" dirty="0"/>
              <a:t>- научить использовать инструменты и оборудование по назначению.</a:t>
            </a:r>
          </a:p>
          <a:p>
            <a:r>
              <a:rPr lang="ru-RU" dirty="0" smtClean="0"/>
              <a:t>- научить </a:t>
            </a:r>
            <a:r>
              <a:rPr lang="ru-RU" dirty="0"/>
              <a:t>применять средства композиции, используемые в процессе создания модели</a:t>
            </a:r>
            <a:r>
              <a:rPr lang="ru-RU" dirty="0" smtClean="0"/>
              <a:t>.</a:t>
            </a:r>
          </a:p>
          <a:p>
            <a:r>
              <a:rPr lang="ru-RU" i="1" dirty="0"/>
              <a:t>-развивать творческую активность эстетического и художественного воспитания в вопросах культуры одежды, нравственности, </a:t>
            </a:r>
            <a:endParaRPr lang="ru-RU" i="1" dirty="0" smtClean="0"/>
          </a:p>
          <a:p>
            <a:r>
              <a:rPr lang="ru-RU" i="1" dirty="0" smtClean="0"/>
              <a:t>-</a:t>
            </a:r>
            <a:r>
              <a:rPr lang="ru-RU" i="1" dirty="0"/>
              <a:t> </a:t>
            </a:r>
            <a:r>
              <a:rPr lang="ru-RU" dirty="0"/>
              <a:t>развивать память, внимание, творческое мышление, </a:t>
            </a:r>
            <a:r>
              <a:rPr lang="ru-RU" dirty="0" smtClean="0"/>
              <a:t>воображение.</a:t>
            </a:r>
          </a:p>
          <a:p>
            <a:r>
              <a:rPr lang="ru-RU" dirty="0" smtClean="0"/>
              <a:t>- </a:t>
            </a:r>
            <a:r>
              <a:rPr lang="ru-RU" dirty="0"/>
              <a:t>развивать навыки работы со швейной машинкой;</a:t>
            </a:r>
          </a:p>
          <a:p>
            <a:r>
              <a:rPr lang="ru-RU" dirty="0"/>
              <a:t>- развивать способность обобщать, делать выводы при обнаружении и устранении мелких неполадок;</a:t>
            </a:r>
          </a:p>
          <a:p>
            <a:r>
              <a:rPr lang="ru-RU" dirty="0" smtClean="0"/>
              <a:t>- развивать </a:t>
            </a:r>
            <a:r>
              <a:rPr lang="ru-RU" dirty="0"/>
              <a:t>потребность у обучающихся в личном самоопределении в сфере швейного искусства</a:t>
            </a:r>
            <a:r>
              <a:rPr lang="ru-RU" dirty="0" smtClean="0"/>
              <a:t>;</a:t>
            </a:r>
          </a:p>
          <a:p>
            <a:r>
              <a:rPr lang="ru-RU" dirty="0"/>
              <a:t>- способствовать формированию волевых качеств: усидчивости, целеустремленности, умения  доводить начатое дело до конца;</a:t>
            </a:r>
          </a:p>
          <a:p>
            <a:endParaRPr lang="ru-RU" dirty="0"/>
          </a:p>
          <a:p>
            <a:endParaRPr lang="ru-RU" dirty="0"/>
          </a:p>
          <a:p>
            <a:pPr algn="just"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thumbs.dreamstime.com/b/%D1%88%D0%B8%D1%82%D1%8C-%D0%B0%D0%BA%D1%81%D0%B5%D1%81%D1%81%D1%83%D0%B0%D1%80%D1%8B-%D0%B8-%D1%82%D0%BA%D0%B0%D0%BD%D1%8C-%D0%BD%D0%B0-%D0%B3%D0%BE%D0%BB%D1%83%D0%B1%D0%BE%D0%B9-%D0%BF%D1%80%D0%B5%D0%B4%D0%BF%D0%BE%D1%81%D1%8B%D0%BB%D0%BA%D0%B5-%D0%BF%D0%BE%D1%82%D0%BE%D0%BA%D0%B8-%D0%B8%D0%B3%D0%BB%D0%B0-%D1%81%D0%B0%D0%BD%D1%82%D0%B8%D0%BC%D0%B5%D1%82%D1%80-1518471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8195" y="-133843"/>
            <a:ext cx="10982195" cy="7316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0582" y="2265191"/>
            <a:ext cx="3135828" cy="1325563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Monotype Corsiva" pitchFamily="66" charset="0"/>
              </a:rPr>
              <a:t>Принципы:</a:t>
            </a:r>
            <a:endParaRPr lang="ru-RU" sz="5400" dirty="0"/>
          </a:p>
        </p:txBody>
      </p:sp>
      <p:sp>
        <p:nvSpPr>
          <p:cNvPr id="4" name="Овал 3"/>
          <p:cNvSpPr/>
          <p:nvPr/>
        </p:nvSpPr>
        <p:spPr>
          <a:xfrm>
            <a:off x="581890" y="926277"/>
            <a:ext cx="2766952" cy="19950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доступность, познавательность и наглядность</a:t>
            </a:r>
          </a:p>
        </p:txBody>
      </p:sp>
      <p:sp>
        <p:nvSpPr>
          <p:cNvPr id="5" name="Овал 4"/>
          <p:cNvSpPr/>
          <p:nvPr/>
        </p:nvSpPr>
        <p:spPr>
          <a:xfrm>
            <a:off x="4676896" y="354280"/>
            <a:ext cx="2234542" cy="1698171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учет возрастных особенностей</a:t>
            </a:r>
          </a:p>
        </p:txBody>
      </p:sp>
      <p:sp>
        <p:nvSpPr>
          <p:cNvPr id="6" name="Овал 5"/>
          <p:cNvSpPr/>
          <p:nvPr/>
        </p:nvSpPr>
        <p:spPr>
          <a:xfrm>
            <a:off x="5320146" y="4164281"/>
            <a:ext cx="2612572" cy="169817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усиление прикладной направленности обучения</a:t>
            </a:r>
          </a:p>
        </p:txBody>
      </p:sp>
      <p:sp>
        <p:nvSpPr>
          <p:cNvPr id="7" name="Овал 6"/>
          <p:cNvSpPr/>
          <p:nvPr/>
        </p:nvSpPr>
        <p:spPr>
          <a:xfrm>
            <a:off x="769916" y="3604162"/>
            <a:ext cx="2602675" cy="169817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сочетание теоретических и практических форм деятельности</a:t>
            </a:r>
          </a:p>
        </p:txBody>
      </p:sp>
      <p:sp>
        <p:nvSpPr>
          <p:cNvPr id="8" name="Овал 7"/>
          <p:cNvSpPr/>
          <p:nvPr/>
        </p:nvSpPr>
        <p:spPr>
          <a:xfrm>
            <a:off x="5829792" y="2070265"/>
            <a:ext cx="3112327" cy="1698171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психологическая комфортность</a:t>
            </a:r>
          </a:p>
        </p:txBody>
      </p:sp>
      <p:pic>
        <p:nvPicPr>
          <p:cNvPr id="2050" name="Picture 2" descr="E:\до этого\Фотографии, картинки, видео\анимации\orig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2107" y="3675877"/>
            <a:ext cx="1308283" cy="14497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thumbs.dreamstime.com/b/%D1%88%D0%B8%D1%82%D1%8C-%D0%B0%D0%BA%D1%81%D0%B5%D1%81%D1%81%D1%83%D0%B0%D1%80%D1%8B-%D0%B8-%D1%82%D0%BA%D0%B0%D0%BD%D1%8C-%D0%BD%D0%B0-%D0%B3%D0%BE%D0%BB%D1%83%D0%B1%D0%BE%D0%B9-%D0%BF%D1%80%D0%B5%D0%B4%D0%BF%D0%BE%D1%81%D1%8B%D0%BB%D0%BA%D0%B5-%D0%BF%D0%BE%D1%82%D0%BE%D0%BA%D0%B8-%D0%B8%D0%B3%D0%BB%D0%B0-%D1%81%D0%B0%D0%BD%D1%82%D0%B8%D0%BC%D0%B5%D1%82%D1%80-1518471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59429" y="-273133"/>
            <a:ext cx="11532208" cy="7683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398" y="234499"/>
            <a:ext cx="7886700" cy="1012412"/>
          </a:xfrm>
        </p:spPr>
        <p:txBody>
          <a:bodyPr/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66FF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Monotype Corsiva" pitchFamily="66" charset="0"/>
              </a:rPr>
              <a:t>Формы занятий: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22513" y="1140031"/>
            <a:ext cx="4631377" cy="2078181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Практическая деятельность</a:t>
            </a:r>
          </a:p>
          <a:p>
            <a:pPr algn="ctr"/>
            <a:r>
              <a:rPr lang="ru-RU" dirty="0" smtClean="0"/>
              <a:t>(изготовление индивидуальных проектов)</a:t>
            </a:r>
          </a:p>
        </p:txBody>
      </p:sp>
      <p:sp>
        <p:nvSpPr>
          <p:cNvPr id="6" name="Овал 5"/>
          <p:cNvSpPr/>
          <p:nvPr/>
        </p:nvSpPr>
        <p:spPr>
          <a:xfrm>
            <a:off x="354280" y="4486894"/>
            <a:ext cx="4631377" cy="2078181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совместно-распределенная учебная деятельность (парная и групповая работа)</a:t>
            </a:r>
          </a:p>
        </p:txBody>
      </p:sp>
      <p:sp>
        <p:nvSpPr>
          <p:cNvPr id="7" name="Овал 6"/>
          <p:cNvSpPr/>
          <p:nvPr/>
        </p:nvSpPr>
        <p:spPr>
          <a:xfrm>
            <a:off x="4366161" y="2810493"/>
            <a:ext cx="4631377" cy="20781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творческая деятельность (художественное творчество, составление мини-проектов)</a:t>
            </a:r>
          </a:p>
        </p:txBody>
      </p:sp>
      <p:pic>
        <p:nvPicPr>
          <p:cNvPr id="8" name="object 15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9144" y="3210515"/>
            <a:ext cx="2051457" cy="1689639"/>
          </a:xfrm>
          <a:prstGeom prst="rect">
            <a:avLst/>
          </a:prstGeom>
        </p:spPr>
      </p:pic>
      <p:pic>
        <p:nvPicPr>
          <p:cNvPr id="9" name="object 11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68291" y="4734039"/>
            <a:ext cx="2633065" cy="1933956"/>
          </a:xfrm>
          <a:prstGeom prst="rect">
            <a:avLst/>
          </a:prstGeom>
        </p:spPr>
      </p:pic>
      <p:pic>
        <p:nvPicPr>
          <p:cNvPr id="17410" name="Picture 2" descr="C:\Users\Profstart\Desktop\sm_full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30707" y="589181"/>
            <a:ext cx="2271382" cy="20541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thumbs.dreamstime.com/b/%D1%88%D0%B8%D1%82%D1%8C-%D0%B0%D0%BA%D1%81%D0%B5%D1%81%D1%81%D1%83%D0%B0%D1%80%D1%8B-%D0%B8-%D1%82%D0%BA%D0%B0%D0%BD%D1%8C-%D0%BD%D0%B0-%D0%B3%D0%BE%D0%BB%D1%83%D0%B1%D0%BE%D0%B9-%D0%BF%D1%80%D0%B5%D0%B4%D0%BF%D0%BE%D1%81%D1%8B%D0%BB%D0%BA%D0%B5-%D0%BF%D0%BE%D1%82%D0%BE%D0%BA%D0%B8-%D0%B8%D0%B3%D0%BB%D0%B0-%D1%81%D0%B0%D0%BD%D1%82%D0%B8%D0%BC%D0%B5%D1%82%D1%80-1518471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0376" y="-31645"/>
            <a:ext cx="10447876" cy="6960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522513" y="1187533"/>
            <a:ext cx="8182099" cy="526670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642" y="-169255"/>
            <a:ext cx="7494072" cy="1325563"/>
          </a:xfrm>
        </p:spPr>
        <p:txBody>
          <a:bodyPr/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66FF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Monotype Corsiva" pitchFamily="66" charset="0"/>
              </a:rPr>
              <a:t>Планируемые результаты  (1 модуль):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401288"/>
            <a:ext cx="7886700" cy="491638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Будут  знать:</a:t>
            </a:r>
          </a:p>
          <a:p>
            <a:r>
              <a:rPr lang="ru-RU" i="1" dirty="0"/>
              <a:t>-как отличить действительно художественные, новаторские течения в моде от </a:t>
            </a:r>
            <a:r>
              <a:rPr lang="ru-RU" i="1" dirty="0" err="1"/>
              <a:t>псевдохудожественных</a:t>
            </a:r>
            <a:r>
              <a:rPr lang="ru-RU" i="1" dirty="0"/>
              <a:t>, основанных на бездумном подражании;</a:t>
            </a:r>
            <a:endParaRPr lang="ru-RU" dirty="0"/>
          </a:p>
          <a:p>
            <a:r>
              <a:rPr lang="ru-RU" i="1" dirty="0"/>
              <a:t>-основные свойства современных материалов, их структуру и физико-механические свойства, влияющие на технологию изготовления одежды;</a:t>
            </a:r>
            <a:endParaRPr lang="ru-RU" dirty="0"/>
          </a:p>
          <a:p>
            <a:r>
              <a:rPr lang="ru-RU" i="1" dirty="0"/>
              <a:t>-терминологию, применяемую в  изготовлении швейных изделий;</a:t>
            </a:r>
            <a:endParaRPr lang="ru-RU" dirty="0"/>
          </a:p>
          <a:p>
            <a:r>
              <a:rPr lang="ru-RU" i="1" dirty="0"/>
              <a:t>-конструкции наиболее распространенных форм и покроев одежды;</a:t>
            </a:r>
            <a:endParaRPr lang="ru-RU" dirty="0"/>
          </a:p>
          <a:p>
            <a:r>
              <a:rPr lang="ru-RU" dirty="0"/>
              <a:t>-технологический процесс ручного и машинного изготовления </a:t>
            </a:r>
            <a:r>
              <a:rPr lang="ru-RU" dirty="0" smtClean="0"/>
              <a:t>изделий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Будут  уметь:  </a:t>
            </a:r>
            <a:r>
              <a:rPr lang="ru-RU" dirty="0" smtClean="0"/>
              <a:t>  </a:t>
            </a:r>
          </a:p>
          <a:p>
            <a:r>
              <a:rPr lang="ru-RU" i="1" dirty="0"/>
              <a:t>- ставить цель, делать выводы, отстаивать свою точку зрения;</a:t>
            </a:r>
            <a:endParaRPr lang="ru-RU" dirty="0"/>
          </a:p>
          <a:p>
            <a:r>
              <a:rPr lang="ru-RU" dirty="0"/>
              <a:t>- использовать полученные знания, умения и навыки в практической деятельности;</a:t>
            </a:r>
          </a:p>
          <a:p>
            <a:r>
              <a:rPr lang="ru-RU" dirty="0"/>
              <a:t>- </a:t>
            </a:r>
            <a:r>
              <a:rPr lang="ru-RU" dirty="0" smtClean="0"/>
              <a:t>моделировать </a:t>
            </a:r>
            <a:r>
              <a:rPr lang="ru-RU" dirty="0"/>
              <a:t>более сложные, интересные и современные изделия;</a:t>
            </a:r>
          </a:p>
          <a:p>
            <a:r>
              <a:rPr lang="ru-RU" dirty="0"/>
              <a:t>- применять элементы декоративно-художественного оформления изделий;</a:t>
            </a:r>
          </a:p>
          <a:p>
            <a:r>
              <a:rPr lang="ru-RU" dirty="0"/>
              <a:t>- экономно расходовать материалы и нитки, </a:t>
            </a:r>
            <a:r>
              <a:rPr lang="ru-RU" dirty="0" smtClean="0"/>
              <a:t>грамотно </a:t>
            </a:r>
            <a:r>
              <a:rPr lang="ru-RU" dirty="0"/>
              <a:t>обращаться с инструментами и приспособлениями.</a:t>
            </a:r>
          </a:p>
          <a:p>
            <a:pPr marL="0" indent="0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darshoes.ru/800/600/https/pbs.twimg.com/media/ESKuC6FXYAEfDU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18487" y="0"/>
            <a:ext cx="981374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3253839" y="415636"/>
            <a:ext cx="5450774" cy="618704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2268" y="534386"/>
            <a:ext cx="5961413" cy="871291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66FF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Monotype Corsiva" pitchFamily="66" charset="0"/>
              </a:rPr>
              <a:t>Планируемые результаты  </a:t>
            </a:r>
            <a:b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66FF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66FF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66FF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Monotype Corsiva" pitchFamily="66" charset="0"/>
              </a:rPr>
              <a:t>                                   (2 модуль):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43843" y="1092539"/>
            <a:ext cx="5309013" cy="50707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400" b="1" dirty="0" smtClean="0"/>
              <a:t>Будут  знать:</a:t>
            </a:r>
          </a:p>
          <a:p>
            <a:pPr marL="0" indent="0">
              <a:buNone/>
            </a:pPr>
            <a:r>
              <a:rPr lang="ru-RU" sz="6400" dirty="0"/>
              <a:t>- требования, предъявляемые к качеству выполняемых операций;</a:t>
            </a:r>
          </a:p>
          <a:p>
            <a:pPr marL="0" indent="0">
              <a:buNone/>
            </a:pPr>
            <a:r>
              <a:rPr lang="ru-RU" sz="6400" dirty="0"/>
              <a:t> - виды брака, причины его порождающие, способы его предупреждения и устранения;</a:t>
            </a:r>
          </a:p>
          <a:p>
            <a:pPr marL="0" indent="0">
              <a:buNone/>
            </a:pPr>
            <a:r>
              <a:rPr lang="ru-RU" sz="6400" dirty="0"/>
              <a:t> - правила организации и содержание ручных и машинных операций;</a:t>
            </a:r>
          </a:p>
          <a:p>
            <a:pPr marL="0" indent="0">
              <a:buNone/>
            </a:pPr>
            <a:r>
              <a:rPr lang="ru-RU" sz="6400" dirty="0"/>
              <a:t> - правила регулировки машины, номера игл и ниток;</a:t>
            </a:r>
          </a:p>
          <a:p>
            <a:pPr marL="0" indent="0">
              <a:buNone/>
            </a:pPr>
            <a:r>
              <a:rPr lang="ru-RU" sz="6400" dirty="0"/>
              <a:t> - соответствие моде, размеры, назначение деталей; </a:t>
            </a:r>
          </a:p>
          <a:p>
            <a:pPr marL="0" indent="0">
              <a:buNone/>
            </a:pPr>
            <a:r>
              <a:rPr lang="ru-RU" sz="6400" dirty="0"/>
              <a:t>-виды и фасоны изделий, индивидуальный стиль в одежде</a:t>
            </a:r>
          </a:p>
          <a:p>
            <a:pPr marL="0" indent="0">
              <a:buNone/>
            </a:pPr>
            <a:r>
              <a:rPr lang="ru-RU" sz="6400" dirty="0" smtClean="0"/>
              <a:t>- </a:t>
            </a:r>
            <a:r>
              <a:rPr lang="ru-RU" sz="6400" dirty="0"/>
              <a:t>способы обработки тканей;</a:t>
            </a:r>
          </a:p>
          <a:p>
            <a:pPr marL="0" indent="0">
              <a:buNone/>
            </a:pPr>
            <a:r>
              <a:rPr lang="ru-RU" sz="6400" dirty="0"/>
              <a:t>- способы выполнения отделочных швов.</a:t>
            </a:r>
          </a:p>
          <a:p>
            <a:pPr>
              <a:buNone/>
            </a:pPr>
            <a:r>
              <a:rPr lang="ru-RU" sz="6400" dirty="0" smtClean="0"/>
              <a:t> </a:t>
            </a:r>
            <a:r>
              <a:rPr lang="ru-RU" sz="6400" b="1" dirty="0" smtClean="0"/>
              <a:t>Будут  уметь: </a:t>
            </a:r>
            <a:r>
              <a:rPr lang="ru-RU" sz="6400" dirty="0" smtClean="0"/>
              <a:t> </a:t>
            </a:r>
          </a:p>
          <a:p>
            <a:pPr marL="0" indent="0">
              <a:buNone/>
            </a:pPr>
            <a:r>
              <a:rPr lang="ru-RU" sz="6400" dirty="0"/>
              <a:t>- соединять детали швейных изделий вручную и на машине в соответствии с действующими методами обработки;</a:t>
            </a:r>
          </a:p>
          <a:p>
            <a:pPr marL="0" indent="0">
              <a:buNone/>
            </a:pPr>
            <a:r>
              <a:rPr lang="ru-RU" sz="6400" dirty="0"/>
              <a:t>- выполнять операции швейных изделий вручную и на машине; </a:t>
            </a:r>
          </a:p>
          <a:p>
            <a:pPr marL="0" indent="0">
              <a:buNone/>
            </a:pPr>
            <a:r>
              <a:rPr lang="ru-RU" sz="6400" dirty="0" smtClean="0"/>
              <a:t>- </a:t>
            </a:r>
            <a:r>
              <a:rPr lang="ru-RU" sz="6400" dirty="0"/>
              <a:t>применять по последовательности операции ВТО в деталях швейных изделий;</a:t>
            </a:r>
          </a:p>
          <a:p>
            <a:pPr marL="0" indent="0">
              <a:buNone/>
            </a:pPr>
            <a:r>
              <a:rPr lang="ru-RU" sz="6400" dirty="0"/>
              <a:t> - соблюдать правила безопасности труда, производственной санитарии и пожарной безопасности. </a:t>
            </a:r>
          </a:p>
          <a:p>
            <a:pPr>
              <a:buNone/>
            </a:pPr>
            <a:r>
              <a:rPr lang="ru-RU" sz="7400" dirty="0" smtClean="0"/>
              <a:t>                                                 </a:t>
            </a:r>
            <a:r>
              <a:rPr lang="ru-RU" sz="3500" dirty="0" smtClean="0"/>
              <a:t>   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hem-otlichayetsya.ru/wp-content/uploads/modelier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80" y="0"/>
            <a:ext cx="10408319" cy="6949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159" y="151370"/>
            <a:ext cx="5083381" cy="1325563"/>
          </a:xfrm>
        </p:spPr>
        <p:txBody>
          <a:bodyPr>
            <a:normAutofit/>
          </a:bodyPr>
          <a:lstStyle/>
          <a:p>
            <a:pPr lvl="0" algn="ctr"/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66FF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Monotype Corsiva" pitchFamily="66" charset="0"/>
              </a:rPr>
              <a:t>Темы программы  (1 модуль) :</a:t>
            </a:r>
            <a:r>
              <a:rPr lang="ru-RU" sz="3200" dirty="0" smtClean="0">
                <a:solidFill>
                  <a:srgbClr val="66FFFF"/>
                </a:solidFill>
                <a:latin typeface="Monotype Corsiva" pitchFamily="66" charset="0"/>
              </a:rPr>
              <a:t/>
            </a:r>
            <a:br>
              <a:rPr lang="ru-RU" sz="3200" dirty="0" smtClean="0">
                <a:solidFill>
                  <a:srgbClr val="66FFFF"/>
                </a:solidFill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1258" y="1009404"/>
            <a:ext cx="4215740" cy="54270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r>
              <a:rPr lang="ru-RU" sz="2400" dirty="0" smtClean="0"/>
              <a:t>1.Основы оборудования</a:t>
            </a:r>
          </a:p>
          <a:p>
            <a:r>
              <a:rPr lang="ru-RU" sz="2400" dirty="0" smtClean="0"/>
              <a:t>2.Основы  материаловедения</a:t>
            </a:r>
          </a:p>
          <a:p>
            <a:r>
              <a:rPr lang="ru-RU" sz="2400" dirty="0" smtClean="0"/>
              <a:t>3.Основы </a:t>
            </a:r>
            <a:r>
              <a:rPr lang="ru-RU" sz="2400" dirty="0"/>
              <a:t>конструирования, моделирования и художественного оформления </a:t>
            </a:r>
            <a:r>
              <a:rPr lang="ru-RU" sz="2400" dirty="0" smtClean="0"/>
              <a:t>одежды</a:t>
            </a:r>
          </a:p>
          <a:p>
            <a:r>
              <a:rPr lang="ru-RU" sz="2400" dirty="0" smtClean="0"/>
              <a:t>4.</a:t>
            </a:r>
            <a:r>
              <a:rPr lang="ru-RU" sz="2400" dirty="0"/>
              <a:t> Технология изготовления швейных </a:t>
            </a:r>
            <a:r>
              <a:rPr lang="ru-RU" sz="2400" dirty="0" smtClean="0"/>
              <a:t>изделий</a:t>
            </a:r>
          </a:p>
          <a:p>
            <a:endParaRPr lang="ru-RU" sz="2400" dirty="0" smtClean="0"/>
          </a:p>
          <a:p>
            <a:endParaRPr lang="ru-RU" dirty="0" smtClean="0"/>
          </a:p>
          <a:p>
            <a:endParaRPr lang="ru-RU" i="1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414</TotalTime>
  <Words>260</Words>
  <Application>Microsoft Office PowerPoint</Application>
  <PresentationFormat>Экран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Остин</vt:lpstr>
      <vt:lpstr>ПрофВыбор.ШитьPROSTO.</vt:lpstr>
      <vt:lpstr>Презентация PowerPoint</vt:lpstr>
      <vt:lpstr>Презентация PowerPoint</vt:lpstr>
      <vt:lpstr>Презентация PowerPoint</vt:lpstr>
      <vt:lpstr>Принципы:</vt:lpstr>
      <vt:lpstr>Формы занятий:</vt:lpstr>
      <vt:lpstr>Планируемые результаты  (1 модуль):</vt:lpstr>
      <vt:lpstr>Планируемые результаты                                       (2 модуль):</vt:lpstr>
      <vt:lpstr>Темы программы  (1 модуль) : </vt:lpstr>
      <vt:lpstr>Темы программы  (2 модуль) : 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petrova-7w</cp:lastModifiedBy>
  <cp:revision>49</cp:revision>
  <dcterms:created xsi:type="dcterms:W3CDTF">2014-11-21T11:00:06Z</dcterms:created>
  <dcterms:modified xsi:type="dcterms:W3CDTF">2021-10-25T11:47:09Z</dcterms:modified>
</cp:coreProperties>
</file>