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5" r:id="rId6"/>
    <p:sldId id="266" r:id="rId7"/>
    <p:sldId id="265" r:id="rId8"/>
    <p:sldId id="258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79684-E398-460A-B4D0-526429CC481E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8E9DC-A425-476A-B1DF-003BE37E9C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 err="1" smtClean="0"/>
              <a:t>заа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E9DC-A425-476A-B1DF-003BE37E9C2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0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Нормативно-правовое обеспечение курса 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«</a:t>
            </a:r>
            <a:r>
              <a:rPr lang="ru-RU" b="1" dirty="0" smtClean="0">
                <a:solidFill>
                  <a:schemeClr val="tx2"/>
                </a:solidFill>
              </a:rPr>
              <a:t>Основы религиозных культур и светской этики»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9FBFA"/>
              </a:clrFrom>
              <a:clrTo>
                <a:srgbClr val="F9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2" t="2100" r="25290" b="54851"/>
          <a:stretch/>
        </p:blipFill>
        <p:spPr>
          <a:xfrm>
            <a:off x="5724128" y="3621224"/>
            <a:ext cx="2880321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0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Конституция РФ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Статья 14</a:t>
            </a:r>
          </a:p>
          <a:p>
            <a:pPr marL="0" indent="0">
              <a:buNone/>
            </a:pPr>
            <a:r>
              <a:rPr lang="ru-RU" sz="1600" dirty="0"/>
              <a:t>1. Российская Федерация - </a:t>
            </a:r>
            <a:r>
              <a:rPr lang="ru-RU" sz="1600" i="1" dirty="0"/>
              <a:t>светское государство</a:t>
            </a:r>
            <a:r>
              <a:rPr lang="ru-RU" sz="1600" dirty="0"/>
              <a:t>. Никакая религия не может устанавливаться в качестве государственной или обязательной.</a:t>
            </a:r>
          </a:p>
          <a:p>
            <a:pPr marL="0" indent="0">
              <a:buNone/>
            </a:pPr>
            <a:r>
              <a:rPr lang="ru-RU" sz="1600" dirty="0"/>
              <a:t>2. Религиозные объединения </a:t>
            </a:r>
            <a:r>
              <a:rPr lang="ru-RU" sz="1600" i="1" dirty="0"/>
              <a:t>отделены </a:t>
            </a:r>
            <a:r>
              <a:rPr lang="ru-RU" sz="1600" dirty="0"/>
              <a:t>от государства и равны перед законом.</a:t>
            </a:r>
          </a:p>
          <a:p>
            <a:pPr marL="0" indent="0">
              <a:buNone/>
            </a:pPr>
            <a:r>
              <a:rPr lang="ru-RU" sz="1600" b="1" dirty="0"/>
              <a:t>Статья 28</a:t>
            </a:r>
          </a:p>
          <a:p>
            <a:pPr marL="0" indent="0">
              <a:buNone/>
            </a:pPr>
            <a:r>
              <a:rPr lang="ru-RU" sz="1600" dirty="0"/>
              <a:t>Каждому гарантируется </a:t>
            </a:r>
            <a:r>
              <a:rPr lang="ru-RU" sz="1600" i="1" dirty="0"/>
              <a:t>свобода совести, свобода вероисповедания</a:t>
            </a:r>
            <a:r>
              <a:rPr lang="ru-RU" sz="1600" dirty="0"/>
              <a:t>, включая право исповедовать индивидуально или совместно с другими любую религию или не исповедовать никакой, с</a:t>
            </a:r>
            <a:r>
              <a:rPr lang="ru-RU" sz="1600" i="1" dirty="0"/>
              <a:t>вободно выбирать, иметь и распространять религиозные и иные убеждения и действовать в соответствии с ними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b="1" dirty="0"/>
              <a:t>Статья 29</a:t>
            </a:r>
          </a:p>
          <a:p>
            <a:pPr marL="0" indent="0">
              <a:buNone/>
            </a:pPr>
            <a:r>
              <a:rPr lang="ru-RU" sz="1600" dirty="0"/>
              <a:t>1. Каждому гарантируется свобода мысли и слова.</a:t>
            </a:r>
          </a:p>
          <a:p>
            <a:pPr marL="0" indent="0">
              <a:buNone/>
            </a:pPr>
            <a:r>
              <a:rPr lang="ru-RU" sz="1600" dirty="0"/>
              <a:t>2. Не допускаются пропаганда или агитация, возбуждающие социальную, расовую, национальную или религиозную ненависть и вражду. Запрещается пропаганда социального, расового, национального, религиозного или языкового превосходства.</a:t>
            </a:r>
          </a:p>
          <a:p>
            <a:pPr marL="0" indent="0">
              <a:buNone/>
            </a:pPr>
            <a:r>
              <a:rPr lang="ru-RU" sz="1600" dirty="0"/>
              <a:t>3. Никто не может быть принужден к выражению своих мнений и убеждений или отказу от них.</a:t>
            </a:r>
          </a:p>
          <a:p>
            <a:pPr marL="0" indent="0">
              <a:buNone/>
            </a:pPr>
            <a:r>
              <a:rPr lang="ru-RU" sz="1600" dirty="0" smtClean="0"/>
              <a:t>…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5. Гарантируется свобода массовой информации. Цензура запрещается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b="1" dirty="0"/>
              <a:t>Статья </a:t>
            </a:r>
            <a:r>
              <a:rPr lang="ru-RU" sz="1600" b="1" dirty="0" smtClean="0"/>
              <a:t>43</a:t>
            </a:r>
          </a:p>
          <a:p>
            <a:pPr marL="0" indent="0">
              <a:buNone/>
            </a:pPr>
            <a:r>
              <a:rPr lang="ru-RU" sz="1600" dirty="0"/>
              <a:t>5. 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4519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Федеральный закон №273-ФЗ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«Об </a:t>
            </a:r>
            <a:r>
              <a:rPr lang="ru-RU" sz="3200" b="1" dirty="0">
                <a:solidFill>
                  <a:schemeClr val="tx2"/>
                </a:solidFill>
              </a:rPr>
              <a:t>образовании в </a:t>
            </a:r>
            <a:r>
              <a:rPr lang="ru-RU" sz="3200" b="1" dirty="0" smtClean="0">
                <a:solidFill>
                  <a:schemeClr val="tx2"/>
                </a:solidFill>
              </a:rPr>
              <a:t>Российской Федерации»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Статья 2.	</a:t>
            </a:r>
            <a:r>
              <a:rPr lang="ru-RU" sz="1600" b="1" dirty="0"/>
              <a:t>Основные понятия, используемые в настоящем Федеральном законе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1) </a:t>
            </a:r>
            <a:r>
              <a:rPr lang="ru-RU" sz="1600" dirty="0" smtClean="0"/>
              <a:t>образование </a:t>
            </a:r>
            <a:r>
              <a:rPr lang="ru-RU" sz="1600" dirty="0"/>
              <a:t>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</a:t>
            </a:r>
            <a:r>
              <a:rPr lang="ru-RU" sz="1600" dirty="0" smtClean="0"/>
              <a:t>интересов;</a:t>
            </a:r>
          </a:p>
          <a:p>
            <a:pPr marL="0" indent="0">
              <a:buNone/>
            </a:pPr>
            <a:r>
              <a:rPr lang="ru-RU" sz="1600" dirty="0" smtClean="0"/>
              <a:t>2</a:t>
            </a:r>
            <a:r>
              <a:rPr lang="ru-RU" sz="1600" dirty="0"/>
              <a:t>) воспитание 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</a:t>
            </a:r>
            <a:r>
              <a:rPr lang="ru-RU" sz="1600" dirty="0" smtClean="0"/>
              <a:t>среде;</a:t>
            </a:r>
          </a:p>
          <a:p>
            <a:pPr marL="0" indent="0">
              <a:buNone/>
            </a:pPr>
            <a:r>
              <a:rPr lang="ru-RU" sz="1600" dirty="0" smtClean="0"/>
              <a:t>3</a:t>
            </a:r>
            <a:r>
              <a:rPr lang="ru-RU" sz="1600" dirty="0"/>
              <a:t>) обучение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жизни;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78151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17406D"/>
                </a:solidFill>
              </a:rPr>
              <a:t>Федеральный закон №273-ФЗ</a:t>
            </a:r>
            <a:br>
              <a:rPr lang="ru-RU" sz="3200" b="1" dirty="0">
                <a:solidFill>
                  <a:srgbClr val="17406D"/>
                </a:solidFill>
              </a:rPr>
            </a:br>
            <a:r>
              <a:rPr lang="ru-RU" sz="3200" b="1" dirty="0">
                <a:solidFill>
                  <a:srgbClr val="17406D"/>
                </a:solidFill>
              </a:rPr>
              <a:t>«Об образовании в Российской Федерации»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/>
              <a:t>Статья </a:t>
            </a:r>
            <a:r>
              <a:rPr lang="ru-RU" sz="2300" dirty="0" smtClean="0"/>
              <a:t>3.</a:t>
            </a:r>
            <a:r>
              <a:rPr lang="ru-RU" sz="2300" b="1" dirty="0" smtClean="0"/>
              <a:t>Основные </a:t>
            </a:r>
            <a:r>
              <a:rPr lang="ru-RU" sz="2300" b="1" dirty="0"/>
              <a:t>принципы государственной политики и правового регулирования отношений в сфере образования</a:t>
            </a:r>
            <a:endParaRPr lang="ru-RU" sz="2300" dirty="0"/>
          </a:p>
          <a:p>
            <a:pPr marL="0" indent="0">
              <a:buNone/>
            </a:pPr>
            <a:r>
              <a:rPr lang="ru-RU" sz="2300" dirty="0"/>
              <a:t>6)  светский характер образования в государственных, муниципальных организациях, осуществляющих образовательную деятельность</a:t>
            </a:r>
            <a:r>
              <a:rPr lang="ru-RU" sz="2300" dirty="0" smtClean="0"/>
              <a:t>;</a:t>
            </a:r>
          </a:p>
          <a:p>
            <a:pPr marL="0" indent="0">
              <a:buNone/>
            </a:pPr>
            <a:r>
              <a:rPr lang="ru-RU" sz="2300" dirty="0" smtClean="0"/>
              <a:t>7</a:t>
            </a:r>
            <a:r>
              <a:rPr lang="ru-RU" sz="2300" dirty="0"/>
              <a:t>) свобода выбора получения образования согласно склонностям и потребностям человека, создание условий для самореализации каждого человека, свободное развитие его способностей, включая предоставление права выбора форм получения образования, форм обучения, организации, осуществляющей образовательную деятельность, направленности образования в пределах, предоставленных системой образования, а также предоставление педагогическим работникам свободы в выборе форм обучения, методов обучения и воспитания;</a:t>
            </a:r>
          </a:p>
        </p:txBody>
      </p:sp>
    </p:spTree>
    <p:extLst>
      <p:ext uri="{BB962C8B-B14F-4D97-AF65-F5344CB8AC3E}">
        <p14:creationId xmlns:p14="http://schemas.microsoft.com/office/powerpoint/2010/main" val="300229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17406D"/>
                </a:solidFill>
              </a:rPr>
              <a:t>Федеральный закон №273-ФЗ</a:t>
            </a:r>
            <a:br>
              <a:rPr lang="ru-RU" sz="3200" b="1" dirty="0">
                <a:solidFill>
                  <a:srgbClr val="17406D"/>
                </a:solidFill>
              </a:rPr>
            </a:br>
            <a:r>
              <a:rPr lang="ru-RU" sz="3200" b="1" dirty="0">
                <a:solidFill>
                  <a:srgbClr val="17406D"/>
                </a:solidFill>
              </a:rPr>
              <a:t>«Об образовании в Российской Федерации»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/>
              <a:t>Статья </a:t>
            </a:r>
            <a:r>
              <a:rPr lang="ru-RU" sz="1900" dirty="0" smtClean="0"/>
              <a:t>66.</a:t>
            </a:r>
            <a:r>
              <a:rPr lang="ru-RU" sz="1900" b="1" dirty="0"/>
              <a:t> </a:t>
            </a:r>
            <a:r>
              <a:rPr lang="ru-RU" sz="1900" b="1" dirty="0" smtClean="0"/>
              <a:t>Начальное </a:t>
            </a:r>
            <a:r>
              <a:rPr lang="ru-RU" sz="1900" b="1" dirty="0"/>
              <a:t>общее, основное общее и среднее общее образование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1. 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Начальное общее образование направлено на формирование личности обучающегося, развитие его индивидуальных способностей, положительной мотивации и умений в учебной деятельности (овладение чтением, письмом, счетом, основными навыками учебной деятельности, элементами теоретического мышления, простейшими навыками самоконтроля, культурой поведения и речи, основами личной гигиены и здорового образа жизни</a:t>
            </a:r>
            <a:r>
              <a:rPr lang="ru-RU" sz="19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ru-RU" sz="1900" dirty="0" smtClean="0"/>
              <a:t>2</a:t>
            </a:r>
            <a:r>
              <a:rPr lang="ru-RU" sz="1900" dirty="0"/>
              <a:t>. </a:t>
            </a:r>
            <a:r>
              <a:rPr lang="ru-RU" sz="1900" dirty="0">
                <a:solidFill>
                  <a:srgbClr val="000000"/>
                </a:solidFill>
                <a:latin typeface="Arial" panose="020B0604020202020204" pitchFamily="34" charset="0"/>
              </a:rPr>
              <a:t>Основное общее образование направлено на становление и формирование личности обучающегося (формирование нравственных убеждений, эстетического вкуса и здорового образа жизни, высокой культуры межличностного и межэтнического общения, овладение основами наук, государственным языком Российской Федерации, навыками умственного и физического труда, развитие склонностей, интересов, способности к социальному самоопределению</a:t>
            </a:r>
            <a:r>
              <a:rPr lang="ru-RU" sz="1900" dirty="0" smtClean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74508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Нормативно-правовое обеспечение курса ОРКСЭ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ФЗ «Об основных гарантиях прав ребенка в РФ»</a:t>
            </a:r>
          </a:p>
          <a:p>
            <a:r>
              <a:rPr lang="ru-RU" sz="2000" dirty="0" smtClean="0"/>
              <a:t>ФЗ «О свободе совести и религиозных объединениях»</a:t>
            </a:r>
          </a:p>
          <a:p>
            <a:r>
              <a:rPr lang="ru-RU" sz="2000" dirty="0" smtClean="0"/>
              <a:t>ФГОС НОО и ФГОС ООО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000" b="1" dirty="0">
                <a:solidFill>
                  <a:schemeClr val="accent1"/>
                </a:solidFill>
                <a:ea typeface="+mj-ea"/>
                <a:cs typeface="+mj-cs"/>
              </a:rPr>
              <a:t>Цель и задачи комплексного учебного курса </a:t>
            </a:r>
            <a:endParaRPr lang="ru-RU" sz="2000" b="1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ru-RU" sz="1800" dirty="0">
                <a:solidFill>
                  <a:prstClr val="black"/>
                </a:solidFill>
              </a:rPr>
              <a:t>формирование у младшего подростка мотиваций к осознанному нравственному поведению, основанному на знании и уважении культурных и религиозных традиций многонационального народа России, а также к диалогу с представителями других культур и мировоззрений. </a:t>
            </a:r>
          </a:p>
          <a:p>
            <a:pPr marL="0" lvl="0" indent="0">
              <a:buNone/>
            </a:pPr>
            <a:endParaRPr lang="ru-RU" sz="18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1800" b="1" i="1" dirty="0">
                <a:solidFill>
                  <a:prstClr val="black"/>
                </a:solidFill>
              </a:rPr>
              <a:t>Задачи ОРКСЭ</a:t>
            </a:r>
            <a:r>
              <a:rPr lang="ru-RU" sz="1800" dirty="0">
                <a:solidFill>
                  <a:prstClr val="black"/>
                </a:solidFill>
              </a:rPr>
              <a:t>:</a:t>
            </a:r>
          </a:p>
          <a:p>
            <a:pPr lvl="0"/>
            <a:r>
              <a:rPr lang="ru-RU" sz="1800" dirty="0">
                <a:solidFill>
                  <a:prstClr val="black"/>
                </a:solidFill>
              </a:rPr>
              <a:t>знакомство обучающихся с основами православной, мусульманской, буддийской, иудейской культур, основами мировых религиозных культур и светской этики; </a:t>
            </a:r>
          </a:p>
          <a:p>
            <a:pPr lvl="0"/>
            <a:r>
              <a:rPr lang="ru-RU" sz="1800" dirty="0">
                <a:solidFill>
                  <a:prstClr val="black"/>
                </a:solidFill>
              </a:rPr>
              <a:t>развитие представлений младшего подростка о значении нравственных норм и ценностей для достойной жизни личности, семьи, общества;</a:t>
            </a:r>
          </a:p>
          <a:p>
            <a:pPr lvl="0"/>
            <a:r>
              <a:rPr lang="ru-RU" sz="1800" dirty="0">
                <a:solidFill>
                  <a:prstClr val="black"/>
                </a:solidFill>
              </a:rPr>
              <a:t>обобщение знаний, понятий и представлений о духовной культуре и морали, полученных обучающимися в начальной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школы;</a:t>
            </a:r>
          </a:p>
          <a:p>
            <a:pPr lvl="0"/>
            <a:r>
              <a:rPr lang="ru-RU" sz="1800" dirty="0">
                <a:solidFill>
                  <a:prstClr val="black"/>
                </a:solidFill>
              </a:rPr>
              <a:t>развитие способностей младших школьников к общению в полиэтнической и многоконфессиональной среде на основе взаимного уважения и диалога во имя общественного мира и согласия.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5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Список модулей: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«Основы православной культуры»</a:t>
            </a:r>
          </a:p>
          <a:p>
            <a:r>
              <a:rPr lang="ru-RU" b="1" dirty="0">
                <a:solidFill>
                  <a:schemeClr val="accent1"/>
                </a:solidFill>
              </a:rPr>
              <a:t>«Основы исламской культуры»</a:t>
            </a:r>
          </a:p>
          <a:p>
            <a:r>
              <a:rPr lang="ru-RU" b="1" dirty="0">
                <a:solidFill>
                  <a:schemeClr val="accent1"/>
                </a:solidFill>
              </a:rPr>
              <a:t>«Основы буддийской культуры»</a:t>
            </a:r>
          </a:p>
          <a:p>
            <a:r>
              <a:rPr lang="ru-RU" b="1" dirty="0">
                <a:solidFill>
                  <a:schemeClr val="accent1"/>
                </a:solidFill>
              </a:rPr>
              <a:t>«Основы иудейской культуры»</a:t>
            </a:r>
          </a:p>
          <a:p>
            <a:r>
              <a:rPr lang="ru-RU" b="1" dirty="0">
                <a:solidFill>
                  <a:schemeClr val="accent1"/>
                </a:solidFill>
              </a:rPr>
              <a:t>«Основы мировых религиозных культур»</a:t>
            </a:r>
          </a:p>
          <a:p>
            <a:r>
              <a:rPr lang="ru-RU" b="1" dirty="0">
                <a:solidFill>
                  <a:schemeClr val="accent1"/>
                </a:solidFill>
              </a:rPr>
              <a:t>«Основы светской этики»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06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Принципы организации преподавания ОРКСЭ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ОУ самостоятельно </a:t>
            </a:r>
            <a:r>
              <a:rPr lang="ru-RU" dirty="0"/>
              <a:t>определяет перечень модулей учебного курса ОРКСЭ, предлагаемых для </a:t>
            </a:r>
            <a:r>
              <a:rPr lang="ru-RU" dirty="0" smtClean="0"/>
              <a:t>изучения</a:t>
            </a:r>
          </a:p>
          <a:p>
            <a:r>
              <a:rPr lang="ru-RU" dirty="0"/>
              <a:t>модули согласуются между собой по педагогическим целям, задачам, требованиям к результатам освоения учебного содержания</a:t>
            </a:r>
            <a:endParaRPr lang="ru-RU" dirty="0" smtClean="0"/>
          </a:p>
          <a:p>
            <a:r>
              <a:rPr lang="ru-RU" dirty="0" smtClean="0"/>
              <a:t>один </a:t>
            </a:r>
            <a:r>
              <a:rPr lang="ru-RU" dirty="0"/>
              <a:t>из модулей изучается обучающимся с его согласия и  по выбору его родителей (законных представителей</a:t>
            </a:r>
            <a:r>
              <a:rPr lang="ru-RU" dirty="0" smtClean="0"/>
              <a:t>)</a:t>
            </a:r>
          </a:p>
          <a:p>
            <a:r>
              <a:rPr lang="ru-RU" dirty="0"/>
              <a:t>курс </a:t>
            </a:r>
            <a:r>
              <a:rPr lang="ru-RU" dirty="0" smtClean="0"/>
              <a:t>является </a:t>
            </a:r>
            <a:r>
              <a:rPr lang="ru-RU" dirty="0"/>
              <a:t>культурологическим и направлен на развитие у школьников  10-11 лет представлений о нравственных идеалах и ценностях, составляющих основу религиозных и светских традиций многонациональной культуры </a:t>
            </a:r>
            <a:r>
              <a:rPr lang="ru-RU" dirty="0" smtClean="0"/>
              <a:t>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36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Опасения и риски</a:t>
            </a:r>
            <a:endParaRPr lang="ru-RU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968386"/>
              </p:ext>
            </p:extLst>
          </p:nvPr>
        </p:nvGraphicFramePr>
        <p:xfrm>
          <a:off x="251521" y="1124744"/>
          <a:ext cx="8640959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2592289"/>
                <a:gridCol w="5544615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Опасения и 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189391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школу придут священнослужители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нарушение статьи 14 К РФ (религиозные  объединения отделены от государства и равны перед законом</a:t>
                      </a:r>
                    </a:p>
                    <a:p>
                      <a:r>
                        <a:rPr lang="ru-RU" dirty="0" smtClean="0"/>
                        <a:t>Д.А. Медведев 21 июля 2009 г.: «Преподавать знания о религии</a:t>
                      </a:r>
                      <a:r>
                        <a:rPr lang="ru-RU" baseline="0" dirty="0" smtClean="0"/>
                        <a:t> будут светские педагоги</a:t>
                      </a:r>
                      <a:r>
                        <a:rPr lang="ru-RU" dirty="0" smtClean="0"/>
                        <a:t>».</a:t>
                      </a:r>
                      <a:endParaRPr lang="ru-RU" dirty="0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курс будет иметь </a:t>
                      </a:r>
                      <a:r>
                        <a:rPr lang="ru-RU" dirty="0" err="1" smtClean="0"/>
                        <a:t>вероучительный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миссионерский характер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модули курса будут преподавать</a:t>
                      </a:r>
                      <a:r>
                        <a:rPr lang="ru-RU" baseline="0" dirty="0" smtClean="0"/>
                        <a:t> учителя, хорошо известные родителям. Главная задача педагогов – донести общие знания об исторических и культурных основах определенной религии.</a:t>
                      </a:r>
                    </a:p>
                    <a:p>
                      <a:r>
                        <a:rPr lang="ru-RU" baseline="0" dirty="0" smtClean="0"/>
                        <a:t>Выбор веры – частное дело гражданина, он может происходить только за пределами государственных и муниципальных школ.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91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273</TotalTime>
  <Words>580</Words>
  <Application>Microsoft Office PowerPoint</Application>
  <PresentationFormat>Экран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Нормативно-правовое обеспечение курса  «Основы религиозных культур и светской этики»</vt:lpstr>
      <vt:lpstr>Конституция РФ</vt:lpstr>
      <vt:lpstr>Федеральный закон №273-ФЗ «Об образовании в Российской Федерации»</vt:lpstr>
      <vt:lpstr>Федеральный закон №273-ФЗ «Об образовании в Российской Федерации»</vt:lpstr>
      <vt:lpstr>Федеральный закон №273-ФЗ «Об образовании в Российской Федерации»</vt:lpstr>
      <vt:lpstr>Нормативно-правовое обеспечение курса ОРКСЭ</vt:lpstr>
      <vt:lpstr>Список модулей: </vt:lpstr>
      <vt:lpstr>Принципы организации преподавания ОРКСЭ</vt:lpstr>
      <vt:lpstr>Опасения и риски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курса «Основы религиозных культур и светской этики»</dc:title>
  <dc:creator>шо</dc:creator>
  <cp:lastModifiedBy>Надя</cp:lastModifiedBy>
  <cp:revision>40</cp:revision>
  <dcterms:created xsi:type="dcterms:W3CDTF">2011-11-14T18:50:00Z</dcterms:created>
  <dcterms:modified xsi:type="dcterms:W3CDTF">2021-11-20T22:41:00Z</dcterms:modified>
</cp:coreProperties>
</file>